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1" r:id="rId3"/>
  </p:sldMasterIdLst>
  <p:notesMasterIdLst>
    <p:notesMasterId r:id="rId14"/>
  </p:notesMasterIdLst>
  <p:sldIdLst>
    <p:sldId id="2147347381" r:id="rId4"/>
    <p:sldId id="2147347383" r:id="rId5"/>
    <p:sldId id="2147347389" r:id="rId6"/>
    <p:sldId id="2147347388" r:id="rId7"/>
    <p:sldId id="2147347384" r:id="rId8"/>
    <p:sldId id="2147347385" r:id="rId9"/>
    <p:sldId id="257" r:id="rId10"/>
    <p:sldId id="2147347386" r:id="rId11"/>
    <p:sldId id="2147347387" r:id="rId12"/>
    <p:sldId id="214734739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A4121-39F2-4CB3-9447-2CF9E9414028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1102A-F889-43B6-9085-CC440DCE9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2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A73776-3B68-4978-A26F-6359790DCB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6137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C8395-DC04-9A8E-373F-5C00A6D67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08866C-B4A1-EED0-436F-A4619F3147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FAF4B0-E1D7-C533-45C4-3E5E6EA8CD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B6C30-4C51-A6F8-435B-C5631EACA9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A73776-3B68-4978-A26F-6359790DCB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815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B46AD3-2FF3-A315-FD64-0446E5877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BD334A-1437-F675-7534-23E429AC68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D96891-B4A2-43E3-233C-EFB931DB0A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21DF7-51AF-C2BA-3DDE-04E2674613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A73776-3B68-4978-A26F-6359790DCB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46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C784-37AE-4A21-8C72-63D68A15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453" y="1196290"/>
            <a:ext cx="9390327" cy="97226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DB295-5080-456A-BE67-836D35F57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453" y="2221844"/>
            <a:ext cx="11465113" cy="4351338"/>
          </a:xfrm>
        </p:spPr>
        <p:txBody>
          <a:bodyPr/>
          <a:lstStyle>
            <a:lvl1pPr>
              <a:buClr>
                <a:schemeClr val="accent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" name="Parallelogram 49">
            <a:extLst>
              <a:ext uri="{FF2B5EF4-FFF2-40B4-BE49-F238E27FC236}">
                <a16:creationId xmlns:a16="http://schemas.microsoft.com/office/drawing/2014/main" id="{B9197090-D2E0-4583-9962-81AA3A359811}"/>
              </a:ext>
            </a:extLst>
          </p:cNvPr>
          <p:cNvSpPr/>
          <p:nvPr userDrawn="1"/>
        </p:nvSpPr>
        <p:spPr>
          <a:xfrm>
            <a:off x="6198394" y="6279125"/>
            <a:ext cx="3176587" cy="126438"/>
          </a:xfrm>
          <a:prstGeom prst="parallelogram">
            <a:avLst>
              <a:gd name="adj" fmla="val 11167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Parallelogram 50">
            <a:extLst>
              <a:ext uri="{FF2B5EF4-FFF2-40B4-BE49-F238E27FC236}">
                <a16:creationId xmlns:a16="http://schemas.microsoft.com/office/drawing/2014/main" id="{54693880-0FF5-4D91-B086-70040412E57A}"/>
              </a:ext>
            </a:extLst>
          </p:cNvPr>
          <p:cNvSpPr/>
          <p:nvPr userDrawn="1"/>
        </p:nvSpPr>
        <p:spPr>
          <a:xfrm>
            <a:off x="3046274" y="6279125"/>
            <a:ext cx="3176587" cy="126438"/>
          </a:xfrm>
          <a:prstGeom prst="parallelogram">
            <a:avLst>
              <a:gd name="adj" fmla="val 11167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B5F84FD0-F3ED-476A-AEE2-B462FFE60A07}"/>
              </a:ext>
            </a:extLst>
          </p:cNvPr>
          <p:cNvSpPr/>
          <p:nvPr userDrawn="1"/>
        </p:nvSpPr>
        <p:spPr>
          <a:xfrm>
            <a:off x="0" y="6279125"/>
            <a:ext cx="3070741" cy="126438"/>
          </a:xfrm>
          <a:custGeom>
            <a:avLst/>
            <a:gdLst>
              <a:gd name="connsiteX0" fmla="*/ 0 w 3070741"/>
              <a:gd name="connsiteY0" fmla="*/ 0 h 126438"/>
              <a:gd name="connsiteX1" fmla="*/ 3070741 w 3070741"/>
              <a:gd name="connsiteY1" fmla="*/ 0 h 126438"/>
              <a:gd name="connsiteX2" fmla="*/ 2929539 w 3070741"/>
              <a:gd name="connsiteY2" fmla="*/ 126438 h 126438"/>
              <a:gd name="connsiteX3" fmla="*/ 0 w 3070741"/>
              <a:gd name="connsiteY3" fmla="*/ 126438 h 12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0741" h="126438">
                <a:moveTo>
                  <a:pt x="0" y="0"/>
                </a:moveTo>
                <a:lnTo>
                  <a:pt x="3070741" y="0"/>
                </a:lnTo>
                <a:lnTo>
                  <a:pt x="2929539" y="126438"/>
                </a:lnTo>
                <a:lnTo>
                  <a:pt x="0" y="12643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59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91F3-9D36-8647-F666-3479430FC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B4DAAD-83CE-7140-B01B-BB1142B2D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7BD78-C263-6068-9362-10D9218C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D3B-1383-4986-A811-353CAAB61AC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30BE2-A7F5-C4B1-B809-1FD3AF9E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9190-1802-84DC-1B3A-7FAE38B9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6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87CD-2FC4-0F0B-63CB-0F9D8788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089C6-BC03-EA3C-80C1-4F780965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8BA7-703F-ABD0-5E82-6E2B6158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DF8C-B756-4929-9F98-7E9CC988721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EFE9A-7F1D-FCA7-6407-F3251CD0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CE627-38E9-3B85-EA2F-E4F12D23E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98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35D7-CE35-CF23-1A21-E5BA049F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30589-4905-CA1A-DD98-56DAA5343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FAD3E-EB35-DF1E-ED91-0177870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7A81-5F27-421F-951D-6AF3912AC21B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6C7C2-2B94-3248-7CE8-E4128CD8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029DD-6171-5C5B-2D87-54D23177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9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F722-E695-1F0B-5A41-4567E532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8534-3109-61E4-6E83-B88E5F300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5E58B-1504-38AC-AA14-E3CEBECD5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40A3C-331A-11D3-7E20-0FB1C8F3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A4CD-52B0-4B75-8BC4-AC9DA5AC0868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8F0-6CD6-2ACB-B42C-580C8D50E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2DB38-6AFE-F005-E8B0-650A6C72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16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DA486-A978-D16A-D17C-1C3A2B674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5A6DF-B4E8-B6C9-B7C8-8D1F5C144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7BCBF-9B43-3897-E4D6-79FF00BE1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813B4-8B33-0837-3499-85B4283C2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7DA2A7-D4BD-5667-75E6-F09DFC9E0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F7C14A-15B3-16F3-ADE9-2FCF00CC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CC2-CF1F-4495-8C39-2DC58FA792F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A1F957-A34F-9DF2-A9AA-EDE3EBC1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7DBD4-CAA2-FF43-24C5-98FFDDEF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1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30F6-D1C1-FE98-9FEF-0B7D02E3D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D57E0C-6235-B872-F261-B9AF894FE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BE07-0DE7-46FE-A8D7-7C670CC07C79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A663CB-6EC1-9655-3948-79AAB432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A12F05-59D5-66C2-4862-4A1713B9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7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1ECDD-2871-4D78-56DC-AC46B94C3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AA94-8A53-4B6B-BE50-FD083FD4C2E0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38ED70-E16F-3DA7-85F2-39A0D35CD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224A0-76C1-FF23-B747-72E18CD7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12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ADC8-6B10-C741-D07E-C84B5CF06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93D75-682D-47AE-3821-A06520EBC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21BCC-B209-0812-2E7D-6EA23A727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E4745-0B12-91A6-54C9-A1AE183D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FD26-AD70-4758-A521-9E53A6812FD6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CB44A-9C9D-06F6-FE07-3444DB04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EBA72-E5CF-4211-3CD1-AB6BE450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0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CCBFC-9907-A2ED-0137-7008747AD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E90FE-6F22-2330-5244-39F9597D2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47DEC-20AB-89D6-368F-AE2FF4DA7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4DA17-3E8D-2350-548A-9B4AB6A3B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EEE-2D30-4866-AD58-B3B0F7903D7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AB718-6939-3A70-C001-755DF886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FC503-80F9-67F2-D88F-78E6F8CD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0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D8CB-306D-F435-43D5-99FD7E044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3AC2C-5C7B-1013-4FB1-90EF50AF8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5782A-E53E-9415-BA6E-592BDDEC6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268E-A397-4E82-A70A-2179208E3CA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EC727-FBB2-7117-BE7C-2E170986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ADD32-B84E-5612-B6DC-90F1FC25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10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E021326-FC10-4C4F-B648-268681E3532B}"/>
              </a:ext>
            </a:extLst>
          </p:cNvPr>
          <p:cNvGrpSpPr/>
          <p:nvPr userDrawn="1"/>
        </p:nvGrpSpPr>
        <p:grpSpPr>
          <a:xfrm>
            <a:off x="0" y="1373510"/>
            <a:ext cx="12192000" cy="4110981"/>
            <a:chOff x="0" y="988812"/>
            <a:chExt cx="12192000" cy="411098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5B37FBD-A9C3-43E8-A1A7-17C921EEC4E8}"/>
                </a:ext>
              </a:extLst>
            </p:cNvPr>
            <p:cNvSpPr/>
            <p:nvPr userDrawn="1"/>
          </p:nvSpPr>
          <p:spPr>
            <a:xfrm flipH="1">
              <a:off x="0" y="988812"/>
              <a:ext cx="12192000" cy="35916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C0D8DC5-F672-4820-A89B-4F356DB894ED}"/>
                </a:ext>
              </a:extLst>
            </p:cNvPr>
            <p:cNvGrpSpPr/>
            <p:nvPr userDrawn="1"/>
          </p:nvGrpSpPr>
          <p:grpSpPr>
            <a:xfrm flipH="1" flipV="1">
              <a:off x="0" y="4520918"/>
              <a:ext cx="12192000" cy="578875"/>
              <a:chOff x="0" y="6279125"/>
              <a:chExt cx="12192000" cy="578875"/>
            </a:xfrm>
          </p:grpSpPr>
          <p:sp>
            <p:nvSpPr>
              <p:cNvPr id="74" name="Parallelogram 73">
                <a:extLst>
                  <a:ext uri="{FF2B5EF4-FFF2-40B4-BE49-F238E27FC236}">
                    <a16:creationId xmlns:a16="http://schemas.microsoft.com/office/drawing/2014/main" id="{0D076AEC-5918-440B-A010-CB2B898302E7}"/>
                  </a:ext>
                </a:extLst>
              </p:cNvPr>
              <p:cNvSpPr/>
              <p:nvPr userDrawn="1"/>
            </p:nvSpPr>
            <p:spPr>
              <a:xfrm>
                <a:off x="6198394" y="6279125"/>
                <a:ext cx="3176587" cy="126438"/>
              </a:xfrm>
              <a:prstGeom prst="parallelogram">
                <a:avLst>
                  <a:gd name="adj" fmla="val 11167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Parallelogram 79">
                <a:extLst>
                  <a:ext uri="{FF2B5EF4-FFF2-40B4-BE49-F238E27FC236}">
                    <a16:creationId xmlns:a16="http://schemas.microsoft.com/office/drawing/2014/main" id="{41916058-8EB8-45C1-AA06-A2E8F5DAF6CF}"/>
                  </a:ext>
                </a:extLst>
              </p:cNvPr>
              <p:cNvSpPr/>
              <p:nvPr userDrawn="1"/>
            </p:nvSpPr>
            <p:spPr>
              <a:xfrm>
                <a:off x="3046274" y="6279125"/>
                <a:ext cx="3176587" cy="126438"/>
              </a:xfrm>
              <a:prstGeom prst="parallelogram">
                <a:avLst>
                  <a:gd name="adj" fmla="val 111677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C1505CB2-1970-44D2-BE9B-49A682FB150B}"/>
                  </a:ext>
                </a:extLst>
              </p:cNvPr>
              <p:cNvSpPr/>
              <p:nvPr userDrawn="1"/>
            </p:nvSpPr>
            <p:spPr>
              <a:xfrm>
                <a:off x="0" y="6279125"/>
                <a:ext cx="3070741" cy="126438"/>
              </a:xfrm>
              <a:custGeom>
                <a:avLst/>
                <a:gdLst>
                  <a:gd name="connsiteX0" fmla="*/ 0 w 3070741"/>
                  <a:gd name="connsiteY0" fmla="*/ 0 h 126438"/>
                  <a:gd name="connsiteX1" fmla="*/ 3070741 w 3070741"/>
                  <a:gd name="connsiteY1" fmla="*/ 0 h 126438"/>
                  <a:gd name="connsiteX2" fmla="*/ 2929539 w 3070741"/>
                  <a:gd name="connsiteY2" fmla="*/ 126438 h 126438"/>
                  <a:gd name="connsiteX3" fmla="*/ 0 w 3070741"/>
                  <a:gd name="connsiteY3" fmla="*/ 126438 h 126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70741" h="126438">
                    <a:moveTo>
                      <a:pt x="0" y="0"/>
                    </a:moveTo>
                    <a:lnTo>
                      <a:pt x="3070741" y="0"/>
                    </a:lnTo>
                    <a:lnTo>
                      <a:pt x="2929539" y="126438"/>
                    </a:lnTo>
                    <a:lnTo>
                      <a:pt x="0" y="12643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96C0E512-5A13-4DD4-9D15-7282E45FDD9F}"/>
                  </a:ext>
                </a:extLst>
              </p:cNvPr>
              <p:cNvSpPr/>
              <p:nvPr userDrawn="1"/>
            </p:nvSpPr>
            <p:spPr>
              <a:xfrm>
                <a:off x="0" y="6279125"/>
                <a:ext cx="12192000" cy="578875"/>
              </a:xfrm>
              <a:custGeom>
                <a:avLst/>
                <a:gdLst>
                  <a:gd name="connsiteX0" fmla="*/ 9648347 w 12192000"/>
                  <a:gd name="connsiteY0" fmla="*/ 0 h 578875"/>
                  <a:gd name="connsiteX1" fmla="*/ 12192000 w 12192000"/>
                  <a:gd name="connsiteY1" fmla="*/ 0 h 578875"/>
                  <a:gd name="connsiteX2" fmla="*/ 12192000 w 12192000"/>
                  <a:gd name="connsiteY2" fmla="*/ 578875 h 578875"/>
                  <a:gd name="connsiteX3" fmla="*/ 0 w 12192000"/>
                  <a:gd name="connsiteY3" fmla="*/ 578875 h 578875"/>
                  <a:gd name="connsiteX4" fmla="*/ 0 w 12192000"/>
                  <a:gd name="connsiteY4" fmla="*/ 304567 h 578875"/>
                  <a:gd name="connsiteX5" fmla="*/ 9297797 w 12192000"/>
                  <a:gd name="connsiteY5" fmla="*/ 304567 h 578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92000" h="578875">
                    <a:moveTo>
                      <a:pt x="9648347" y="0"/>
                    </a:moveTo>
                    <a:lnTo>
                      <a:pt x="12192000" y="0"/>
                    </a:lnTo>
                    <a:lnTo>
                      <a:pt x="12192000" y="578875"/>
                    </a:lnTo>
                    <a:lnTo>
                      <a:pt x="0" y="578875"/>
                    </a:lnTo>
                    <a:lnTo>
                      <a:pt x="0" y="304567"/>
                    </a:lnTo>
                    <a:lnTo>
                      <a:pt x="9297797" y="304567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1FA898E-335E-4605-A5A7-3A2C38AA0A1A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506371" y="1508069"/>
            <a:ext cx="7445828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F8387-6B79-4F86-8B56-9FA5042449F6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506371" y="3987744"/>
            <a:ext cx="7445828" cy="100492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8556442-34CA-4659-9640-DAE4773C21C3}"/>
              </a:ext>
            </a:extLst>
          </p:cNvPr>
          <p:cNvGrpSpPr/>
          <p:nvPr userDrawn="1"/>
        </p:nvGrpSpPr>
        <p:grpSpPr>
          <a:xfrm>
            <a:off x="8541592" y="2044318"/>
            <a:ext cx="2846430" cy="2769364"/>
            <a:chOff x="9415513" y="3533834"/>
            <a:chExt cx="1313172" cy="127761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F561AC95-1E26-49FE-AD28-B51624B54D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03654" y="4254419"/>
              <a:ext cx="373330" cy="433773"/>
            </a:xfrm>
            <a:custGeom>
              <a:avLst/>
              <a:gdLst>
                <a:gd name="T0" fmla="*/ 469 w 975"/>
                <a:gd name="T1" fmla="*/ 0 h 1133"/>
                <a:gd name="T2" fmla="*/ 322 w 975"/>
                <a:gd name="T3" fmla="*/ 111 h 1133"/>
                <a:gd name="T4" fmla="*/ 65 w 975"/>
                <a:gd name="T5" fmla="*/ 991 h 1133"/>
                <a:gd name="T6" fmla="*/ 46 w 975"/>
                <a:gd name="T7" fmla="*/ 1053 h 1133"/>
                <a:gd name="T8" fmla="*/ 0 w 975"/>
                <a:gd name="T9" fmla="*/ 1133 h 1133"/>
                <a:gd name="T10" fmla="*/ 975 w 975"/>
                <a:gd name="T11" fmla="*/ 3 h 1133"/>
                <a:gd name="T12" fmla="*/ 469 w 975"/>
                <a:gd name="T13" fmla="*/ 0 h 1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5" h="1133">
                  <a:moveTo>
                    <a:pt x="469" y="0"/>
                  </a:moveTo>
                  <a:cubicBezTo>
                    <a:pt x="356" y="0"/>
                    <a:pt x="355" y="0"/>
                    <a:pt x="322" y="111"/>
                  </a:cubicBezTo>
                  <a:cubicBezTo>
                    <a:pt x="236" y="404"/>
                    <a:pt x="151" y="698"/>
                    <a:pt x="65" y="991"/>
                  </a:cubicBezTo>
                  <a:cubicBezTo>
                    <a:pt x="59" y="1012"/>
                    <a:pt x="52" y="1032"/>
                    <a:pt x="46" y="1053"/>
                  </a:cubicBezTo>
                  <a:cubicBezTo>
                    <a:pt x="37" y="1086"/>
                    <a:pt x="22" y="1114"/>
                    <a:pt x="0" y="1133"/>
                  </a:cubicBezTo>
                  <a:cubicBezTo>
                    <a:pt x="509" y="979"/>
                    <a:pt x="896" y="541"/>
                    <a:pt x="975" y="3"/>
                  </a:cubicBezTo>
                  <a:cubicBezTo>
                    <a:pt x="807" y="2"/>
                    <a:pt x="638" y="1"/>
                    <a:pt x="4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39DC273E-B1BC-4A36-ACD7-1F33597C67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520993" y="3979459"/>
              <a:ext cx="651846" cy="731252"/>
            </a:xfrm>
            <a:custGeom>
              <a:avLst/>
              <a:gdLst>
                <a:gd name="T0" fmla="*/ 1599 w 1701"/>
                <a:gd name="T1" fmla="*/ 1766 h 1910"/>
                <a:gd name="T2" fmla="*/ 1495 w 1701"/>
                <a:gd name="T3" fmla="*/ 1336 h 1910"/>
                <a:gd name="T4" fmla="*/ 1188 w 1701"/>
                <a:gd name="T5" fmla="*/ 73 h 1910"/>
                <a:gd name="T6" fmla="*/ 1164 w 1701"/>
                <a:gd name="T7" fmla="*/ 0 h 1910"/>
                <a:gd name="T8" fmla="*/ 1137 w 1701"/>
                <a:gd name="T9" fmla="*/ 82 h 1910"/>
                <a:gd name="T10" fmla="*/ 860 w 1701"/>
                <a:gd name="T11" fmla="*/ 1071 h 1910"/>
                <a:gd name="T12" fmla="*/ 739 w 1701"/>
                <a:gd name="T13" fmla="*/ 1185 h 1910"/>
                <a:gd name="T14" fmla="*/ 629 w 1701"/>
                <a:gd name="T15" fmla="*/ 1067 h 1910"/>
                <a:gd name="T16" fmla="*/ 502 w 1701"/>
                <a:gd name="T17" fmla="*/ 482 h 1910"/>
                <a:gd name="T18" fmla="*/ 461 w 1701"/>
                <a:gd name="T19" fmla="*/ 381 h 1910"/>
                <a:gd name="T20" fmla="*/ 402 w 1701"/>
                <a:gd name="T21" fmla="*/ 561 h 1910"/>
                <a:gd name="T22" fmla="*/ 180 w 1701"/>
                <a:gd name="T23" fmla="*/ 721 h 1910"/>
                <a:gd name="T24" fmla="*/ 0 w 1701"/>
                <a:gd name="T25" fmla="*/ 721 h 1910"/>
                <a:gd name="T26" fmla="*/ 1378 w 1701"/>
                <a:gd name="T27" fmla="*/ 1910 h 1910"/>
                <a:gd name="T28" fmla="*/ 1701 w 1701"/>
                <a:gd name="T29" fmla="*/ 1872 h 1910"/>
                <a:gd name="T30" fmla="*/ 1599 w 1701"/>
                <a:gd name="T31" fmla="*/ 1766 h 1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01" h="1910">
                  <a:moveTo>
                    <a:pt x="1599" y="1766"/>
                  </a:moveTo>
                  <a:cubicBezTo>
                    <a:pt x="1564" y="1623"/>
                    <a:pt x="1530" y="1479"/>
                    <a:pt x="1495" y="1336"/>
                  </a:cubicBezTo>
                  <a:cubicBezTo>
                    <a:pt x="1393" y="915"/>
                    <a:pt x="1290" y="494"/>
                    <a:pt x="1188" y="73"/>
                  </a:cubicBezTo>
                  <a:cubicBezTo>
                    <a:pt x="1183" y="55"/>
                    <a:pt x="1176" y="37"/>
                    <a:pt x="1164" y="0"/>
                  </a:cubicBezTo>
                  <a:cubicBezTo>
                    <a:pt x="1151" y="40"/>
                    <a:pt x="1143" y="61"/>
                    <a:pt x="1137" y="82"/>
                  </a:cubicBezTo>
                  <a:cubicBezTo>
                    <a:pt x="1045" y="412"/>
                    <a:pt x="952" y="741"/>
                    <a:pt x="860" y="1071"/>
                  </a:cubicBezTo>
                  <a:cubicBezTo>
                    <a:pt x="838" y="1149"/>
                    <a:pt x="797" y="1189"/>
                    <a:pt x="739" y="1185"/>
                  </a:cubicBezTo>
                  <a:cubicBezTo>
                    <a:pt x="667" y="1180"/>
                    <a:pt x="642" y="1126"/>
                    <a:pt x="629" y="1067"/>
                  </a:cubicBezTo>
                  <a:cubicBezTo>
                    <a:pt x="586" y="872"/>
                    <a:pt x="544" y="677"/>
                    <a:pt x="502" y="482"/>
                  </a:cubicBezTo>
                  <a:cubicBezTo>
                    <a:pt x="495" y="449"/>
                    <a:pt x="485" y="416"/>
                    <a:pt x="461" y="381"/>
                  </a:cubicBezTo>
                  <a:cubicBezTo>
                    <a:pt x="441" y="441"/>
                    <a:pt x="422" y="501"/>
                    <a:pt x="402" y="561"/>
                  </a:cubicBezTo>
                  <a:cubicBezTo>
                    <a:pt x="353" y="712"/>
                    <a:pt x="341" y="721"/>
                    <a:pt x="180" y="721"/>
                  </a:cubicBezTo>
                  <a:cubicBezTo>
                    <a:pt x="120" y="722"/>
                    <a:pt x="60" y="721"/>
                    <a:pt x="0" y="721"/>
                  </a:cubicBezTo>
                  <a:cubicBezTo>
                    <a:pt x="99" y="1394"/>
                    <a:pt x="678" y="1910"/>
                    <a:pt x="1378" y="1910"/>
                  </a:cubicBezTo>
                  <a:cubicBezTo>
                    <a:pt x="1490" y="1910"/>
                    <a:pt x="1597" y="1897"/>
                    <a:pt x="1701" y="1872"/>
                  </a:cubicBezTo>
                  <a:cubicBezTo>
                    <a:pt x="1641" y="1866"/>
                    <a:pt x="1613" y="1822"/>
                    <a:pt x="1599" y="17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33D52C9D-4382-4E60-95CD-31C73F51CF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04393" y="3636944"/>
              <a:ext cx="424292" cy="439700"/>
            </a:xfrm>
            <a:custGeom>
              <a:avLst/>
              <a:gdLst>
                <a:gd name="T0" fmla="*/ 839 w 1106"/>
                <a:gd name="T1" fmla="*/ 1122 h 1148"/>
                <a:gd name="T2" fmla="*/ 874 w 1106"/>
                <a:gd name="T3" fmla="*/ 1145 h 1148"/>
                <a:gd name="T4" fmla="*/ 877 w 1106"/>
                <a:gd name="T5" fmla="*/ 1148 h 1148"/>
                <a:gd name="T6" fmla="*/ 920 w 1106"/>
                <a:gd name="T7" fmla="*/ 1115 h 1148"/>
                <a:gd name="T8" fmla="*/ 949 w 1106"/>
                <a:gd name="T9" fmla="*/ 1099 h 1148"/>
                <a:gd name="T10" fmla="*/ 942 w 1106"/>
                <a:gd name="T11" fmla="*/ 1043 h 1148"/>
                <a:gd name="T12" fmla="*/ 938 w 1106"/>
                <a:gd name="T13" fmla="*/ 967 h 1148"/>
                <a:gd name="T14" fmla="*/ 957 w 1106"/>
                <a:gd name="T15" fmla="*/ 907 h 1148"/>
                <a:gd name="T16" fmla="*/ 1106 w 1106"/>
                <a:gd name="T17" fmla="*/ 562 h 1148"/>
                <a:gd name="T18" fmla="*/ 993 w 1106"/>
                <a:gd name="T19" fmla="*/ 239 h 1148"/>
                <a:gd name="T20" fmla="*/ 977 w 1106"/>
                <a:gd name="T21" fmla="*/ 214 h 1148"/>
                <a:gd name="T22" fmla="*/ 932 w 1106"/>
                <a:gd name="T23" fmla="*/ 131 h 1148"/>
                <a:gd name="T24" fmla="*/ 932 w 1106"/>
                <a:gd name="T25" fmla="*/ 131 h 1148"/>
                <a:gd name="T26" fmla="*/ 889 w 1106"/>
                <a:gd name="T27" fmla="*/ 52 h 1148"/>
                <a:gd name="T28" fmla="*/ 817 w 1106"/>
                <a:gd name="T29" fmla="*/ 25 h 1148"/>
                <a:gd name="T30" fmla="*/ 793 w 1106"/>
                <a:gd name="T31" fmla="*/ 29 h 1148"/>
                <a:gd name="T32" fmla="*/ 695 w 1106"/>
                <a:gd name="T33" fmla="*/ 53 h 1148"/>
                <a:gd name="T34" fmla="*/ 679 w 1106"/>
                <a:gd name="T35" fmla="*/ 85 h 1148"/>
                <a:gd name="T36" fmla="*/ 729 w 1106"/>
                <a:gd name="T37" fmla="*/ 154 h 1148"/>
                <a:gd name="T38" fmla="*/ 816 w 1106"/>
                <a:gd name="T39" fmla="*/ 99 h 1148"/>
                <a:gd name="T40" fmla="*/ 834 w 1106"/>
                <a:gd name="T41" fmla="*/ 70 h 1148"/>
                <a:gd name="T42" fmla="*/ 859 w 1106"/>
                <a:gd name="T43" fmla="*/ 96 h 1148"/>
                <a:gd name="T44" fmla="*/ 994 w 1106"/>
                <a:gd name="T45" fmla="*/ 398 h 1148"/>
                <a:gd name="T46" fmla="*/ 806 w 1106"/>
                <a:gd name="T47" fmla="*/ 909 h 1148"/>
                <a:gd name="T48" fmla="*/ 257 w 1106"/>
                <a:gd name="T49" fmla="*/ 806 h 1148"/>
                <a:gd name="T50" fmla="*/ 194 w 1106"/>
                <a:gd name="T51" fmla="*/ 715 h 1148"/>
                <a:gd name="T52" fmla="*/ 67 w 1106"/>
                <a:gd name="T53" fmla="*/ 505 h 1148"/>
                <a:gd name="T54" fmla="*/ 83 w 1106"/>
                <a:gd name="T55" fmla="*/ 483 h 1148"/>
                <a:gd name="T56" fmla="*/ 180 w 1106"/>
                <a:gd name="T57" fmla="*/ 457 h 1148"/>
                <a:gd name="T58" fmla="*/ 195 w 1106"/>
                <a:gd name="T59" fmla="*/ 422 h 1148"/>
                <a:gd name="T60" fmla="*/ 146 w 1106"/>
                <a:gd name="T61" fmla="*/ 358 h 1148"/>
                <a:gd name="T62" fmla="*/ 58 w 1106"/>
                <a:gd name="T63" fmla="*/ 415 h 1148"/>
                <a:gd name="T64" fmla="*/ 28 w 1106"/>
                <a:gd name="T65" fmla="*/ 454 h 1148"/>
                <a:gd name="T66" fmla="*/ 15 w 1106"/>
                <a:gd name="T67" fmla="*/ 510 h 1148"/>
                <a:gd name="T68" fmla="*/ 109 w 1106"/>
                <a:gd name="T69" fmla="*/ 683 h 1148"/>
                <a:gd name="T70" fmla="*/ 122 w 1106"/>
                <a:gd name="T71" fmla="*/ 727 h 1148"/>
                <a:gd name="T72" fmla="*/ 143 w 1106"/>
                <a:gd name="T73" fmla="*/ 803 h 1148"/>
                <a:gd name="T74" fmla="*/ 651 w 1106"/>
                <a:gd name="T75" fmla="*/ 1053 h 1148"/>
                <a:gd name="T76" fmla="*/ 772 w 1106"/>
                <a:gd name="T77" fmla="*/ 1087 h 1148"/>
                <a:gd name="T78" fmla="*/ 839 w 1106"/>
                <a:gd name="T79" fmla="*/ 1122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06" h="1148">
                  <a:moveTo>
                    <a:pt x="839" y="1122"/>
                  </a:moveTo>
                  <a:cubicBezTo>
                    <a:pt x="854" y="1126"/>
                    <a:pt x="864" y="1133"/>
                    <a:pt x="874" y="1145"/>
                  </a:cubicBezTo>
                  <a:cubicBezTo>
                    <a:pt x="875" y="1146"/>
                    <a:pt x="876" y="1147"/>
                    <a:pt x="877" y="1148"/>
                  </a:cubicBezTo>
                  <a:cubicBezTo>
                    <a:pt x="891" y="1135"/>
                    <a:pt x="905" y="1124"/>
                    <a:pt x="920" y="1115"/>
                  </a:cubicBezTo>
                  <a:cubicBezTo>
                    <a:pt x="929" y="1109"/>
                    <a:pt x="939" y="1104"/>
                    <a:pt x="949" y="1099"/>
                  </a:cubicBezTo>
                  <a:cubicBezTo>
                    <a:pt x="941" y="1085"/>
                    <a:pt x="938" y="1066"/>
                    <a:pt x="942" y="1043"/>
                  </a:cubicBezTo>
                  <a:cubicBezTo>
                    <a:pt x="947" y="1018"/>
                    <a:pt x="945" y="992"/>
                    <a:pt x="938" y="967"/>
                  </a:cubicBezTo>
                  <a:cubicBezTo>
                    <a:pt x="931" y="942"/>
                    <a:pt x="939" y="925"/>
                    <a:pt x="957" y="907"/>
                  </a:cubicBezTo>
                  <a:cubicBezTo>
                    <a:pt x="1052" y="812"/>
                    <a:pt x="1105" y="695"/>
                    <a:pt x="1106" y="562"/>
                  </a:cubicBezTo>
                  <a:cubicBezTo>
                    <a:pt x="1106" y="444"/>
                    <a:pt x="1104" y="321"/>
                    <a:pt x="993" y="239"/>
                  </a:cubicBezTo>
                  <a:cubicBezTo>
                    <a:pt x="985" y="234"/>
                    <a:pt x="982" y="223"/>
                    <a:pt x="977" y="214"/>
                  </a:cubicBezTo>
                  <a:cubicBezTo>
                    <a:pt x="962" y="187"/>
                    <a:pt x="947" y="159"/>
                    <a:pt x="932" y="131"/>
                  </a:cubicBezTo>
                  <a:lnTo>
                    <a:pt x="932" y="131"/>
                  </a:lnTo>
                  <a:cubicBezTo>
                    <a:pt x="917" y="105"/>
                    <a:pt x="902" y="79"/>
                    <a:pt x="889" y="52"/>
                  </a:cubicBezTo>
                  <a:cubicBezTo>
                    <a:pt x="873" y="20"/>
                    <a:pt x="854" y="0"/>
                    <a:pt x="817" y="25"/>
                  </a:cubicBezTo>
                  <a:cubicBezTo>
                    <a:pt x="810" y="29"/>
                    <a:pt x="798" y="32"/>
                    <a:pt x="793" y="29"/>
                  </a:cubicBezTo>
                  <a:cubicBezTo>
                    <a:pt x="752" y="7"/>
                    <a:pt x="726" y="39"/>
                    <a:pt x="695" y="53"/>
                  </a:cubicBezTo>
                  <a:cubicBezTo>
                    <a:pt x="682" y="59"/>
                    <a:pt x="673" y="71"/>
                    <a:pt x="679" y="85"/>
                  </a:cubicBezTo>
                  <a:cubicBezTo>
                    <a:pt x="691" y="111"/>
                    <a:pt x="696" y="144"/>
                    <a:pt x="729" y="154"/>
                  </a:cubicBezTo>
                  <a:cubicBezTo>
                    <a:pt x="748" y="159"/>
                    <a:pt x="810" y="118"/>
                    <a:pt x="816" y="99"/>
                  </a:cubicBezTo>
                  <a:cubicBezTo>
                    <a:pt x="820" y="88"/>
                    <a:pt x="816" y="71"/>
                    <a:pt x="834" y="70"/>
                  </a:cubicBezTo>
                  <a:cubicBezTo>
                    <a:pt x="850" y="69"/>
                    <a:pt x="852" y="86"/>
                    <a:pt x="859" y="96"/>
                  </a:cubicBezTo>
                  <a:cubicBezTo>
                    <a:pt x="918" y="190"/>
                    <a:pt x="959" y="293"/>
                    <a:pt x="994" y="398"/>
                  </a:cubicBezTo>
                  <a:cubicBezTo>
                    <a:pt x="1059" y="593"/>
                    <a:pt x="977" y="814"/>
                    <a:pt x="806" y="909"/>
                  </a:cubicBezTo>
                  <a:cubicBezTo>
                    <a:pt x="619" y="1013"/>
                    <a:pt x="395" y="970"/>
                    <a:pt x="257" y="806"/>
                  </a:cubicBezTo>
                  <a:cubicBezTo>
                    <a:pt x="233" y="777"/>
                    <a:pt x="220" y="741"/>
                    <a:pt x="194" y="715"/>
                  </a:cubicBezTo>
                  <a:cubicBezTo>
                    <a:pt x="133" y="656"/>
                    <a:pt x="109" y="575"/>
                    <a:pt x="67" y="505"/>
                  </a:cubicBezTo>
                  <a:cubicBezTo>
                    <a:pt x="59" y="491"/>
                    <a:pt x="66" y="474"/>
                    <a:pt x="83" y="483"/>
                  </a:cubicBezTo>
                  <a:cubicBezTo>
                    <a:pt x="125" y="503"/>
                    <a:pt x="150" y="471"/>
                    <a:pt x="180" y="457"/>
                  </a:cubicBezTo>
                  <a:cubicBezTo>
                    <a:pt x="195" y="451"/>
                    <a:pt x="203" y="437"/>
                    <a:pt x="195" y="422"/>
                  </a:cubicBezTo>
                  <a:cubicBezTo>
                    <a:pt x="183" y="398"/>
                    <a:pt x="180" y="364"/>
                    <a:pt x="146" y="358"/>
                  </a:cubicBezTo>
                  <a:cubicBezTo>
                    <a:pt x="125" y="353"/>
                    <a:pt x="61" y="394"/>
                    <a:pt x="58" y="415"/>
                  </a:cubicBezTo>
                  <a:cubicBezTo>
                    <a:pt x="54" y="435"/>
                    <a:pt x="45" y="446"/>
                    <a:pt x="28" y="454"/>
                  </a:cubicBezTo>
                  <a:cubicBezTo>
                    <a:pt x="0" y="467"/>
                    <a:pt x="2" y="487"/>
                    <a:pt x="15" y="510"/>
                  </a:cubicBezTo>
                  <a:cubicBezTo>
                    <a:pt x="47" y="568"/>
                    <a:pt x="78" y="625"/>
                    <a:pt x="109" y="683"/>
                  </a:cubicBezTo>
                  <a:cubicBezTo>
                    <a:pt x="116" y="697"/>
                    <a:pt x="127" y="710"/>
                    <a:pt x="122" y="727"/>
                  </a:cubicBezTo>
                  <a:cubicBezTo>
                    <a:pt x="115" y="756"/>
                    <a:pt x="128" y="780"/>
                    <a:pt x="143" y="803"/>
                  </a:cubicBezTo>
                  <a:cubicBezTo>
                    <a:pt x="264" y="984"/>
                    <a:pt x="432" y="1073"/>
                    <a:pt x="651" y="1053"/>
                  </a:cubicBezTo>
                  <a:cubicBezTo>
                    <a:pt x="698" y="1049"/>
                    <a:pt x="739" y="1045"/>
                    <a:pt x="772" y="1087"/>
                  </a:cubicBezTo>
                  <a:cubicBezTo>
                    <a:pt x="788" y="1106"/>
                    <a:pt x="814" y="1116"/>
                    <a:pt x="839" y="11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BC9DF1A2-DD71-4FE0-85EA-BC05D846F8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515068" y="3644055"/>
              <a:ext cx="1067842" cy="839103"/>
            </a:xfrm>
            <a:custGeom>
              <a:avLst/>
              <a:gdLst>
                <a:gd name="T0" fmla="*/ 2754 w 2787"/>
                <a:gd name="T1" fmla="*/ 1124 h 2191"/>
                <a:gd name="T2" fmla="*/ 2724 w 2787"/>
                <a:gd name="T3" fmla="*/ 1126 h 2191"/>
                <a:gd name="T4" fmla="*/ 2720 w 2787"/>
                <a:gd name="T5" fmla="*/ 1126 h 2191"/>
                <a:gd name="T6" fmla="*/ 2655 w 2787"/>
                <a:gd name="T7" fmla="*/ 1129 h 2191"/>
                <a:gd name="T8" fmla="*/ 2130 w 2787"/>
                <a:gd name="T9" fmla="*/ 836 h 2191"/>
                <a:gd name="T10" fmla="*/ 2093 w 2787"/>
                <a:gd name="T11" fmla="*/ 712 h 2191"/>
                <a:gd name="T12" fmla="*/ 2091 w 2787"/>
                <a:gd name="T13" fmla="*/ 709 h 2191"/>
                <a:gd name="T14" fmla="*/ 1998 w 2787"/>
                <a:gd name="T15" fmla="*/ 537 h 2191"/>
                <a:gd name="T16" fmla="*/ 1984 w 2787"/>
                <a:gd name="T17" fmla="*/ 431 h 2191"/>
                <a:gd name="T18" fmla="*/ 2036 w 2787"/>
                <a:gd name="T19" fmla="*/ 365 h 2191"/>
                <a:gd name="T20" fmla="*/ 2193 w 2787"/>
                <a:gd name="T21" fmla="*/ 253 h 2191"/>
                <a:gd name="T22" fmla="*/ 2110 w 2787"/>
                <a:gd name="T23" fmla="*/ 198 h 2191"/>
                <a:gd name="T24" fmla="*/ 2023 w 2787"/>
                <a:gd name="T25" fmla="*/ 212 h 2191"/>
                <a:gd name="T26" fmla="*/ 2023 w 2787"/>
                <a:gd name="T27" fmla="*/ 212 h 2191"/>
                <a:gd name="T28" fmla="*/ 1783 w 2787"/>
                <a:gd name="T29" fmla="*/ 75 h 2191"/>
                <a:gd name="T30" fmla="*/ 1770 w 2787"/>
                <a:gd name="T31" fmla="*/ 52 h 2191"/>
                <a:gd name="T32" fmla="*/ 1393 w 2787"/>
                <a:gd name="T33" fmla="*/ 0 h 2191"/>
                <a:gd name="T34" fmla="*/ 0 w 2787"/>
                <a:gd name="T35" fmla="*/ 1394 h 2191"/>
                <a:gd name="T36" fmla="*/ 1 w 2787"/>
                <a:gd name="T37" fmla="*/ 1466 h 2191"/>
                <a:gd name="T38" fmla="*/ 170 w 2787"/>
                <a:gd name="T39" fmla="*/ 1467 h 2191"/>
                <a:gd name="T40" fmla="*/ 274 w 2787"/>
                <a:gd name="T41" fmla="*/ 1392 h 2191"/>
                <a:gd name="T42" fmla="*/ 447 w 2787"/>
                <a:gd name="T43" fmla="*/ 888 h 2191"/>
                <a:gd name="T44" fmla="*/ 575 w 2787"/>
                <a:gd name="T45" fmla="*/ 792 h 2191"/>
                <a:gd name="T46" fmla="*/ 676 w 2787"/>
                <a:gd name="T47" fmla="*/ 896 h 2191"/>
                <a:gd name="T48" fmla="*/ 812 w 2787"/>
                <a:gd name="T49" fmla="*/ 1405 h 2191"/>
                <a:gd name="T50" fmla="*/ 849 w 2787"/>
                <a:gd name="T51" fmla="*/ 1473 h 2191"/>
                <a:gd name="T52" fmla="*/ 873 w 2787"/>
                <a:gd name="T53" fmla="*/ 1407 h 2191"/>
                <a:gd name="T54" fmla="*/ 1137 w 2787"/>
                <a:gd name="T55" fmla="*/ 381 h 2191"/>
                <a:gd name="T56" fmla="*/ 1162 w 2787"/>
                <a:gd name="T57" fmla="*/ 293 h 2191"/>
                <a:gd name="T58" fmla="*/ 1273 w 2787"/>
                <a:gd name="T59" fmla="*/ 201 h 2191"/>
                <a:gd name="T60" fmla="*/ 1376 w 2787"/>
                <a:gd name="T61" fmla="*/ 295 h 2191"/>
                <a:gd name="T62" fmla="*/ 1416 w 2787"/>
                <a:gd name="T63" fmla="*/ 452 h 2191"/>
                <a:gd name="T64" fmla="*/ 1810 w 2787"/>
                <a:gd name="T65" fmla="*/ 2142 h 2191"/>
                <a:gd name="T66" fmla="*/ 1824 w 2787"/>
                <a:gd name="T67" fmla="*/ 2190 h 2191"/>
                <a:gd name="T68" fmla="*/ 1836 w 2787"/>
                <a:gd name="T69" fmla="*/ 2191 h 2191"/>
                <a:gd name="T70" fmla="*/ 1940 w 2787"/>
                <a:gd name="T71" fmla="*/ 1818 h 2191"/>
                <a:gd name="T72" fmla="*/ 2010 w 2787"/>
                <a:gd name="T73" fmla="*/ 1567 h 2191"/>
                <a:gd name="T74" fmla="*/ 2143 w 2787"/>
                <a:gd name="T75" fmla="*/ 1467 h 2191"/>
                <a:gd name="T76" fmla="*/ 2785 w 2787"/>
                <a:gd name="T77" fmla="*/ 1467 h 2191"/>
                <a:gd name="T78" fmla="*/ 2787 w 2787"/>
                <a:gd name="T79" fmla="*/ 1394 h 2191"/>
                <a:gd name="T80" fmla="*/ 2761 w 2787"/>
                <a:gd name="T81" fmla="*/ 1124 h 2191"/>
                <a:gd name="T82" fmla="*/ 2754 w 2787"/>
                <a:gd name="T83" fmla="*/ 1124 h 2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87" h="2191">
                  <a:moveTo>
                    <a:pt x="2754" y="1124"/>
                  </a:moveTo>
                  <a:cubicBezTo>
                    <a:pt x="2746" y="1124"/>
                    <a:pt x="2735" y="1125"/>
                    <a:pt x="2724" y="1126"/>
                  </a:cubicBezTo>
                  <a:lnTo>
                    <a:pt x="2720" y="1126"/>
                  </a:lnTo>
                  <a:cubicBezTo>
                    <a:pt x="2698" y="1128"/>
                    <a:pt x="2676" y="1129"/>
                    <a:pt x="2655" y="1129"/>
                  </a:cubicBezTo>
                  <a:cubicBezTo>
                    <a:pt x="2436" y="1129"/>
                    <a:pt x="2260" y="1031"/>
                    <a:pt x="2130" y="836"/>
                  </a:cubicBezTo>
                  <a:cubicBezTo>
                    <a:pt x="2116" y="816"/>
                    <a:pt x="2087" y="771"/>
                    <a:pt x="2093" y="712"/>
                  </a:cubicBezTo>
                  <a:cubicBezTo>
                    <a:pt x="2092" y="711"/>
                    <a:pt x="2092" y="710"/>
                    <a:pt x="2091" y="709"/>
                  </a:cubicBezTo>
                  <a:cubicBezTo>
                    <a:pt x="2060" y="652"/>
                    <a:pt x="2029" y="594"/>
                    <a:pt x="1998" y="537"/>
                  </a:cubicBezTo>
                  <a:cubicBezTo>
                    <a:pt x="1978" y="500"/>
                    <a:pt x="1973" y="464"/>
                    <a:pt x="1984" y="431"/>
                  </a:cubicBezTo>
                  <a:cubicBezTo>
                    <a:pt x="1990" y="411"/>
                    <a:pt x="2004" y="385"/>
                    <a:pt x="2036" y="365"/>
                  </a:cubicBezTo>
                  <a:cubicBezTo>
                    <a:pt x="2060" y="306"/>
                    <a:pt x="2140" y="258"/>
                    <a:pt x="2193" y="253"/>
                  </a:cubicBezTo>
                  <a:cubicBezTo>
                    <a:pt x="2166" y="234"/>
                    <a:pt x="2138" y="215"/>
                    <a:pt x="2110" y="198"/>
                  </a:cubicBezTo>
                  <a:cubicBezTo>
                    <a:pt x="2082" y="207"/>
                    <a:pt x="2053" y="212"/>
                    <a:pt x="2023" y="212"/>
                  </a:cubicBezTo>
                  <a:lnTo>
                    <a:pt x="2023" y="212"/>
                  </a:lnTo>
                  <a:cubicBezTo>
                    <a:pt x="1924" y="212"/>
                    <a:pt x="1832" y="159"/>
                    <a:pt x="1783" y="75"/>
                  </a:cubicBezTo>
                  <a:cubicBezTo>
                    <a:pt x="1779" y="70"/>
                    <a:pt x="1775" y="62"/>
                    <a:pt x="1770" y="52"/>
                  </a:cubicBezTo>
                  <a:cubicBezTo>
                    <a:pt x="1650" y="18"/>
                    <a:pt x="1524" y="0"/>
                    <a:pt x="1393" y="0"/>
                  </a:cubicBezTo>
                  <a:cubicBezTo>
                    <a:pt x="624" y="0"/>
                    <a:pt x="0" y="624"/>
                    <a:pt x="0" y="1394"/>
                  </a:cubicBezTo>
                  <a:cubicBezTo>
                    <a:pt x="0" y="1418"/>
                    <a:pt x="0" y="1442"/>
                    <a:pt x="1" y="1466"/>
                  </a:cubicBezTo>
                  <a:cubicBezTo>
                    <a:pt x="58" y="1466"/>
                    <a:pt x="114" y="1466"/>
                    <a:pt x="170" y="1467"/>
                  </a:cubicBezTo>
                  <a:cubicBezTo>
                    <a:pt x="226" y="1468"/>
                    <a:pt x="257" y="1446"/>
                    <a:pt x="274" y="1392"/>
                  </a:cubicBezTo>
                  <a:cubicBezTo>
                    <a:pt x="330" y="1223"/>
                    <a:pt x="388" y="1055"/>
                    <a:pt x="447" y="888"/>
                  </a:cubicBezTo>
                  <a:cubicBezTo>
                    <a:pt x="473" y="814"/>
                    <a:pt x="514" y="786"/>
                    <a:pt x="575" y="792"/>
                  </a:cubicBezTo>
                  <a:cubicBezTo>
                    <a:pt x="638" y="798"/>
                    <a:pt x="662" y="843"/>
                    <a:pt x="676" y="896"/>
                  </a:cubicBezTo>
                  <a:cubicBezTo>
                    <a:pt x="722" y="1065"/>
                    <a:pt x="767" y="1235"/>
                    <a:pt x="812" y="1405"/>
                  </a:cubicBezTo>
                  <a:cubicBezTo>
                    <a:pt x="818" y="1427"/>
                    <a:pt x="826" y="1449"/>
                    <a:pt x="849" y="1473"/>
                  </a:cubicBezTo>
                  <a:cubicBezTo>
                    <a:pt x="857" y="1451"/>
                    <a:pt x="867" y="1430"/>
                    <a:pt x="873" y="1407"/>
                  </a:cubicBezTo>
                  <a:cubicBezTo>
                    <a:pt x="961" y="1065"/>
                    <a:pt x="1049" y="723"/>
                    <a:pt x="1137" y="381"/>
                  </a:cubicBezTo>
                  <a:cubicBezTo>
                    <a:pt x="1145" y="351"/>
                    <a:pt x="1153" y="322"/>
                    <a:pt x="1162" y="293"/>
                  </a:cubicBezTo>
                  <a:cubicBezTo>
                    <a:pt x="1179" y="239"/>
                    <a:pt x="1212" y="199"/>
                    <a:pt x="1273" y="201"/>
                  </a:cubicBezTo>
                  <a:cubicBezTo>
                    <a:pt x="1331" y="203"/>
                    <a:pt x="1361" y="242"/>
                    <a:pt x="1376" y="295"/>
                  </a:cubicBezTo>
                  <a:cubicBezTo>
                    <a:pt x="1390" y="347"/>
                    <a:pt x="1403" y="399"/>
                    <a:pt x="1416" y="452"/>
                  </a:cubicBezTo>
                  <a:cubicBezTo>
                    <a:pt x="1547" y="1016"/>
                    <a:pt x="1679" y="1579"/>
                    <a:pt x="1810" y="2142"/>
                  </a:cubicBezTo>
                  <a:cubicBezTo>
                    <a:pt x="1814" y="2158"/>
                    <a:pt x="1819" y="2174"/>
                    <a:pt x="1824" y="2190"/>
                  </a:cubicBezTo>
                  <a:lnTo>
                    <a:pt x="1836" y="2191"/>
                  </a:lnTo>
                  <a:cubicBezTo>
                    <a:pt x="1871" y="2066"/>
                    <a:pt x="1906" y="1942"/>
                    <a:pt x="1940" y="1818"/>
                  </a:cubicBezTo>
                  <a:cubicBezTo>
                    <a:pt x="1964" y="1734"/>
                    <a:pt x="1987" y="1651"/>
                    <a:pt x="2010" y="1567"/>
                  </a:cubicBezTo>
                  <a:cubicBezTo>
                    <a:pt x="2029" y="1499"/>
                    <a:pt x="2072" y="1467"/>
                    <a:pt x="2143" y="1467"/>
                  </a:cubicBezTo>
                  <a:cubicBezTo>
                    <a:pt x="2357" y="1468"/>
                    <a:pt x="2571" y="1467"/>
                    <a:pt x="2785" y="1467"/>
                  </a:cubicBezTo>
                  <a:cubicBezTo>
                    <a:pt x="2787" y="1443"/>
                    <a:pt x="2787" y="1419"/>
                    <a:pt x="2787" y="1394"/>
                  </a:cubicBezTo>
                  <a:cubicBezTo>
                    <a:pt x="2787" y="1302"/>
                    <a:pt x="2778" y="1212"/>
                    <a:pt x="2761" y="1124"/>
                  </a:cubicBezTo>
                  <a:cubicBezTo>
                    <a:pt x="2760" y="1124"/>
                    <a:pt x="2758" y="1124"/>
                    <a:pt x="2754" y="11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F540EC5B-F38B-42B5-B290-0A88F7697CE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58617" y="3533834"/>
              <a:ext cx="215702" cy="167110"/>
            </a:xfrm>
            <a:custGeom>
              <a:avLst/>
              <a:gdLst>
                <a:gd name="T0" fmla="*/ 362 w 562"/>
                <a:gd name="T1" fmla="*/ 321 h 439"/>
                <a:gd name="T2" fmla="*/ 244 w 562"/>
                <a:gd name="T3" fmla="*/ 239 h 439"/>
                <a:gd name="T4" fmla="*/ 323 w 562"/>
                <a:gd name="T5" fmla="*/ 120 h 439"/>
                <a:gd name="T6" fmla="*/ 442 w 562"/>
                <a:gd name="T7" fmla="*/ 200 h 439"/>
                <a:gd name="T8" fmla="*/ 362 w 562"/>
                <a:gd name="T9" fmla="*/ 321 h 439"/>
                <a:gd name="T10" fmla="*/ 501 w 562"/>
                <a:gd name="T11" fmla="*/ 110 h 439"/>
                <a:gd name="T12" fmla="*/ 232 w 562"/>
                <a:gd name="T13" fmla="*/ 65 h 439"/>
                <a:gd name="T14" fmla="*/ 133 w 562"/>
                <a:gd name="T15" fmla="*/ 82 h 439"/>
                <a:gd name="T16" fmla="*/ 4 w 562"/>
                <a:gd name="T17" fmla="*/ 57 h 439"/>
                <a:gd name="T18" fmla="*/ 20 w 562"/>
                <a:gd name="T19" fmla="*/ 167 h 439"/>
                <a:gd name="T20" fmla="*/ 66 w 562"/>
                <a:gd name="T21" fmla="*/ 178 h 439"/>
                <a:gd name="T22" fmla="*/ 152 w 562"/>
                <a:gd name="T23" fmla="*/ 206 h 439"/>
                <a:gd name="T24" fmla="*/ 179 w 562"/>
                <a:gd name="T25" fmla="*/ 318 h 439"/>
                <a:gd name="T26" fmla="*/ 444 w 562"/>
                <a:gd name="T27" fmla="*/ 382 h 439"/>
                <a:gd name="T28" fmla="*/ 501 w 562"/>
                <a:gd name="T29" fmla="*/ 110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2" h="439">
                  <a:moveTo>
                    <a:pt x="362" y="321"/>
                  </a:moveTo>
                  <a:cubicBezTo>
                    <a:pt x="310" y="331"/>
                    <a:pt x="254" y="292"/>
                    <a:pt x="244" y="239"/>
                  </a:cubicBezTo>
                  <a:cubicBezTo>
                    <a:pt x="234" y="180"/>
                    <a:pt x="267" y="131"/>
                    <a:pt x="323" y="120"/>
                  </a:cubicBezTo>
                  <a:cubicBezTo>
                    <a:pt x="380" y="109"/>
                    <a:pt x="431" y="144"/>
                    <a:pt x="442" y="200"/>
                  </a:cubicBezTo>
                  <a:cubicBezTo>
                    <a:pt x="452" y="256"/>
                    <a:pt x="416" y="310"/>
                    <a:pt x="362" y="321"/>
                  </a:cubicBezTo>
                  <a:close/>
                  <a:moveTo>
                    <a:pt x="501" y="110"/>
                  </a:moveTo>
                  <a:cubicBezTo>
                    <a:pt x="442" y="24"/>
                    <a:pt x="314" y="0"/>
                    <a:pt x="232" y="65"/>
                  </a:cubicBezTo>
                  <a:cubicBezTo>
                    <a:pt x="198" y="91"/>
                    <a:pt x="171" y="94"/>
                    <a:pt x="133" y="82"/>
                  </a:cubicBezTo>
                  <a:cubicBezTo>
                    <a:pt x="112" y="75"/>
                    <a:pt x="25" y="63"/>
                    <a:pt x="4" y="57"/>
                  </a:cubicBezTo>
                  <a:cubicBezTo>
                    <a:pt x="0" y="95"/>
                    <a:pt x="47" y="138"/>
                    <a:pt x="20" y="167"/>
                  </a:cubicBezTo>
                  <a:cubicBezTo>
                    <a:pt x="35" y="170"/>
                    <a:pt x="51" y="174"/>
                    <a:pt x="66" y="178"/>
                  </a:cubicBezTo>
                  <a:cubicBezTo>
                    <a:pt x="122" y="191"/>
                    <a:pt x="181" y="147"/>
                    <a:pt x="152" y="206"/>
                  </a:cubicBezTo>
                  <a:cubicBezTo>
                    <a:pt x="137" y="236"/>
                    <a:pt x="172" y="305"/>
                    <a:pt x="179" y="318"/>
                  </a:cubicBezTo>
                  <a:cubicBezTo>
                    <a:pt x="233" y="410"/>
                    <a:pt x="354" y="439"/>
                    <a:pt x="444" y="382"/>
                  </a:cubicBezTo>
                  <a:cubicBezTo>
                    <a:pt x="536" y="324"/>
                    <a:pt x="562" y="198"/>
                    <a:pt x="501" y="1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A94F88D4-1A80-4322-A74A-974766F070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415513" y="3544501"/>
              <a:ext cx="1266951" cy="1266951"/>
            </a:xfrm>
            <a:custGeom>
              <a:avLst/>
              <a:gdLst>
                <a:gd name="T0" fmla="*/ 3244 w 3309"/>
                <a:gd name="T1" fmla="*/ 1195 h 3309"/>
                <a:gd name="T2" fmla="*/ 3116 w 3309"/>
                <a:gd name="T3" fmla="*/ 1231 h 3309"/>
                <a:gd name="T4" fmla="*/ 3175 w 3309"/>
                <a:gd name="T5" fmla="*/ 1654 h 3309"/>
                <a:gd name="T6" fmla="*/ 1654 w 3309"/>
                <a:gd name="T7" fmla="*/ 3175 h 3309"/>
                <a:gd name="T8" fmla="*/ 133 w 3309"/>
                <a:gd name="T9" fmla="*/ 1654 h 3309"/>
                <a:gd name="T10" fmla="*/ 1654 w 3309"/>
                <a:gd name="T11" fmla="*/ 133 h 3309"/>
                <a:gd name="T12" fmla="*/ 2189 w 3309"/>
                <a:gd name="T13" fmla="*/ 230 h 3309"/>
                <a:gd name="T14" fmla="*/ 2214 w 3309"/>
                <a:gd name="T15" fmla="*/ 97 h 3309"/>
                <a:gd name="T16" fmla="*/ 1654 w 3309"/>
                <a:gd name="T17" fmla="*/ 0 h 3309"/>
                <a:gd name="T18" fmla="*/ 0 w 3309"/>
                <a:gd name="T19" fmla="*/ 1654 h 3309"/>
                <a:gd name="T20" fmla="*/ 1654 w 3309"/>
                <a:gd name="T21" fmla="*/ 3309 h 3309"/>
                <a:gd name="T22" fmla="*/ 3309 w 3309"/>
                <a:gd name="T23" fmla="*/ 1654 h 3309"/>
                <a:gd name="T24" fmla="*/ 3244 w 3309"/>
                <a:gd name="T25" fmla="*/ 1195 h 3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9" h="3309">
                  <a:moveTo>
                    <a:pt x="3244" y="1195"/>
                  </a:moveTo>
                  <a:cubicBezTo>
                    <a:pt x="3210" y="1227"/>
                    <a:pt x="3160" y="1239"/>
                    <a:pt x="3116" y="1231"/>
                  </a:cubicBezTo>
                  <a:cubicBezTo>
                    <a:pt x="3154" y="1366"/>
                    <a:pt x="3175" y="1508"/>
                    <a:pt x="3175" y="1654"/>
                  </a:cubicBezTo>
                  <a:cubicBezTo>
                    <a:pt x="3175" y="2493"/>
                    <a:pt x="2493" y="3175"/>
                    <a:pt x="1654" y="3175"/>
                  </a:cubicBezTo>
                  <a:cubicBezTo>
                    <a:pt x="816" y="3175"/>
                    <a:pt x="133" y="2493"/>
                    <a:pt x="133" y="1654"/>
                  </a:cubicBezTo>
                  <a:cubicBezTo>
                    <a:pt x="133" y="816"/>
                    <a:pt x="816" y="133"/>
                    <a:pt x="1654" y="133"/>
                  </a:cubicBezTo>
                  <a:cubicBezTo>
                    <a:pt x="1842" y="133"/>
                    <a:pt x="2022" y="168"/>
                    <a:pt x="2189" y="230"/>
                  </a:cubicBezTo>
                  <a:cubicBezTo>
                    <a:pt x="2176" y="185"/>
                    <a:pt x="2184" y="133"/>
                    <a:pt x="2214" y="97"/>
                  </a:cubicBezTo>
                  <a:cubicBezTo>
                    <a:pt x="2039" y="34"/>
                    <a:pt x="1851" y="0"/>
                    <a:pt x="1654" y="0"/>
                  </a:cubicBezTo>
                  <a:cubicBezTo>
                    <a:pt x="742" y="0"/>
                    <a:pt x="0" y="742"/>
                    <a:pt x="0" y="1654"/>
                  </a:cubicBezTo>
                  <a:cubicBezTo>
                    <a:pt x="0" y="2567"/>
                    <a:pt x="742" y="3309"/>
                    <a:pt x="1654" y="3309"/>
                  </a:cubicBezTo>
                  <a:cubicBezTo>
                    <a:pt x="2567" y="3309"/>
                    <a:pt x="3309" y="2567"/>
                    <a:pt x="3309" y="1654"/>
                  </a:cubicBezTo>
                  <a:cubicBezTo>
                    <a:pt x="3309" y="1495"/>
                    <a:pt x="3286" y="1341"/>
                    <a:pt x="3244" y="11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429116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8FF94-2CDA-39C5-0422-AF4136B75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8232B-BF7D-893B-69F8-3E9E5C56B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0A066-13CE-73FE-5F63-347EDF536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B3F1-22F5-4CFE-A0B5-EF2D13B56E0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86AAF-D552-57F7-69D9-13ACAF2AD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C2D65-0944-E856-298E-51905823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15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Enter Title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52488" y="2028825"/>
            <a:ext cx="10542587" cy="38036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88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A1075E2E-C7A3-480A-91AB-F4AD83D92E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136341"/>
            <a:ext cx="4625265" cy="5721659"/>
          </a:xfrm>
          <a:custGeom>
            <a:avLst/>
            <a:gdLst>
              <a:gd name="connsiteX0" fmla="*/ 648340 w 4541915"/>
              <a:gd name="connsiteY0" fmla="*/ 0 h 6858001"/>
              <a:gd name="connsiteX1" fmla="*/ 3963040 w 4541915"/>
              <a:gd name="connsiteY1" fmla="*/ 0 h 6858001"/>
              <a:gd name="connsiteX2" fmla="*/ 4102063 w 4541915"/>
              <a:gd name="connsiteY2" fmla="*/ 0 h 6858001"/>
              <a:gd name="connsiteX3" fmla="*/ 4237348 w 4541915"/>
              <a:gd name="connsiteY3" fmla="*/ 0 h 6858001"/>
              <a:gd name="connsiteX4" fmla="*/ 4237348 w 4541915"/>
              <a:gd name="connsiteY4" fmla="*/ 5230012 h 6858001"/>
              <a:gd name="connsiteX5" fmla="*/ 4541915 w 4541915"/>
              <a:gd name="connsiteY5" fmla="*/ 5427196 h 6858001"/>
              <a:gd name="connsiteX6" fmla="*/ 4541915 w 4541915"/>
              <a:gd name="connsiteY6" fmla="*/ 6858001 h 6858001"/>
              <a:gd name="connsiteX7" fmla="*/ 4102063 w 4541915"/>
              <a:gd name="connsiteY7" fmla="*/ 6858001 h 6858001"/>
              <a:gd name="connsiteX8" fmla="*/ 3963040 w 4541915"/>
              <a:gd name="connsiteY8" fmla="*/ 6858001 h 6858001"/>
              <a:gd name="connsiteX9" fmla="*/ 2438400 w 4541915"/>
              <a:gd name="connsiteY9" fmla="*/ 6858001 h 6858001"/>
              <a:gd name="connsiteX10" fmla="*/ 648340 w 4541915"/>
              <a:gd name="connsiteY10" fmla="*/ 6858001 h 6858001"/>
              <a:gd name="connsiteX11" fmla="*/ 0 w 4541915"/>
              <a:gd name="connsiteY11" fmla="*/ 6858001 h 6858001"/>
              <a:gd name="connsiteX12" fmla="*/ 0 w 4541915"/>
              <a:gd name="connsiteY12" fmla="*/ 1 h 6858001"/>
              <a:gd name="connsiteX13" fmla="*/ 648340 w 4541915"/>
              <a:gd name="connsiteY13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41915" h="6858001">
                <a:moveTo>
                  <a:pt x="648340" y="0"/>
                </a:moveTo>
                <a:lnTo>
                  <a:pt x="3963040" y="0"/>
                </a:lnTo>
                <a:lnTo>
                  <a:pt x="4102063" y="0"/>
                </a:lnTo>
                <a:lnTo>
                  <a:pt x="4237348" y="0"/>
                </a:lnTo>
                <a:lnTo>
                  <a:pt x="4237348" y="5230012"/>
                </a:lnTo>
                <a:lnTo>
                  <a:pt x="4541915" y="5427196"/>
                </a:lnTo>
                <a:lnTo>
                  <a:pt x="4541915" y="6858001"/>
                </a:lnTo>
                <a:lnTo>
                  <a:pt x="4102063" y="6858001"/>
                </a:lnTo>
                <a:lnTo>
                  <a:pt x="3963040" y="6858001"/>
                </a:lnTo>
                <a:lnTo>
                  <a:pt x="2438400" y="6858001"/>
                </a:lnTo>
                <a:lnTo>
                  <a:pt x="648340" y="6858001"/>
                </a:lnTo>
                <a:lnTo>
                  <a:pt x="0" y="6858001"/>
                </a:lnTo>
                <a:lnTo>
                  <a:pt x="0" y="1"/>
                </a:lnTo>
                <a:lnTo>
                  <a:pt x="648340" y="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5C784-37AE-4A21-8C72-63D68A15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258" y="1283617"/>
            <a:ext cx="5906472" cy="68502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DB295-5080-456A-BE67-836D35F57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258" y="2173583"/>
            <a:ext cx="6714642" cy="4351338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" name="Parallelogram 49">
            <a:extLst>
              <a:ext uri="{FF2B5EF4-FFF2-40B4-BE49-F238E27FC236}">
                <a16:creationId xmlns:a16="http://schemas.microsoft.com/office/drawing/2014/main" id="{B9197090-D2E0-4583-9962-81AA3A359811}"/>
              </a:ext>
            </a:extLst>
          </p:cNvPr>
          <p:cNvSpPr/>
          <p:nvPr userDrawn="1"/>
        </p:nvSpPr>
        <p:spPr>
          <a:xfrm rot="5400000">
            <a:off x="3585281" y="3888673"/>
            <a:ext cx="1786830" cy="126438"/>
          </a:xfrm>
          <a:prstGeom prst="parallelogram">
            <a:avLst>
              <a:gd name="adj" fmla="val 11167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Parallelogram 50">
            <a:extLst>
              <a:ext uri="{FF2B5EF4-FFF2-40B4-BE49-F238E27FC236}">
                <a16:creationId xmlns:a16="http://schemas.microsoft.com/office/drawing/2014/main" id="{54693880-0FF5-4D91-B086-70040412E57A}"/>
              </a:ext>
            </a:extLst>
          </p:cNvPr>
          <p:cNvSpPr/>
          <p:nvPr userDrawn="1"/>
        </p:nvSpPr>
        <p:spPr>
          <a:xfrm rot="5400000">
            <a:off x="3585281" y="2101843"/>
            <a:ext cx="1786830" cy="126438"/>
          </a:xfrm>
          <a:prstGeom prst="parallelogram">
            <a:avLst>
              <a:gd name="adj" fmla="val 11167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5967CB1-A390-3126-8B91-9004CB85ECA7}"/>
              </a:ext>
            </a:extLst>
          </p:cNvPr>
          <p:cNvSpPr/>
          <p:nvPr userDrawn="1"/>
        </p:nvSpPr>
        <p:spPr>
          <a:xfrm rot="5400000">
            <a:off x="3585281" y="5675503"/>
            <a:ext cx="1786830" cy="126438"/>
          </a:xfrm>
          <a:prstGeom prst="parallelogram">
            <a:avLst>
              <a:gd name="adj" fmla="val 11167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40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C784-37AE-4A21-8C72-63D68A15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396" y="1335758"/>
            <a:ext cx="8630449" cy="685022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3650BB08-D974-4067-AF72-93F56E4F7E2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4701" y="2716793"/>
            <a:ext cx="5212080" cy="3667283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1800" smtClean="0"/>
            </a:lvl1pPr>
            <a:lvl2pPr>
              <a:buClr>
                <a:schemeClr val="accent1"/>
              </a:buClr>
              <a:defRPr lang="en-US" sz="1600" smtClean="0"/>
            </a:lvl2pPr>
            <a:lvl3pPr>
              <a:buClr>
                <a:schemeClr val="accent1"/>
              </a:buClr>
              <a:defRPr lang="en-US" sz="1400" smtClean="0"/>
            </a:lvl3pPr>
            <a:lvl4pPr>
              <a:buClr>
                <a:schemeClr val="accent1"/>
              </a:buClr>
              <a:defRPr lang="en-US" sz="1200" smtClean="0"/>
            </a:lvl4pPr>
            <a:lvl5pPr>
              <a:buClr>
                <a:schemeClr val="accent1"/>
              </a:buClr>
              <a:defRPr lang="en-US" sz="1200"/>
            </a:lvl5pPr>
          </a:lstStyle>
          <a:p>
            <a:pPr lvl="0">
              <a:buClr>
                <a:schemeClr val="accent2"/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/>
              <a:t>Fifth level</a:t>
            </a:r>
          </a:p>
        </p:txBody>
      </p:sp>
      <p:sp>
        <p:nvSpPr>
          <p:cNvPr id="52" name="Parallelogram 51">
            <a:extLst>
              <a:ext uri="{FF2B5EF4-FFF2-40B4-BE49-F238E27FC236}">
                <a16:creationId xmlns:a16="http://schemas.microsoft.com/office/drawing/2014/main" id="{556771BD-5D2E-4A42-92CC-6BFDC7B2F3CD}"/>
              </a:ext>
            </a:extLst>
          </p:cNvPr>
          <p:cNvSpPr/>
          <p:nvPr userDrawn="1"/>
        </p:nvSpPr>
        <p:spPr>
          <a:xfrm>
            <a:off x="3070741" y="6572088"/>
            <a:ext cx="3176587" cy="126438"/>
          </a:xfrm>
          <a:prstGeom prst="parallelogram">
            <a:avLst>
              <a:gd name="adj" fmla="val 11167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5D50C11-09D0-4F9C-9AE7-C2B3CC294F76}"/>
              </a:ext>
            </a:extLst>
          </p:cNvPr>
          <p:cNvSpPr/>
          <p:nvPr userDrawn="1"/>
        </p:nvSpPr>
        <p:spPr>
          <a:xfrm>
            <a:off x="0" y="6572088"/>
            <a:ext cx="3070741" cy="126438"/>
          </a:xfrm>
          <a:custGeom>
            <a:avLst/>
            <a:gdLst>
              <a:gd name="connsiteX0" fmla="*/ 0 w 3070741"/>
              <a:gd name="connsiteY0" fmla="*/ 0 h 126438"/>
              <a:gd name="connsiteX1" fmla="*/ 3070741 w 3070741"/>
              <a:gd name="connsiteY1" fmla="*/ 0 h 126438"/>
              <a:gd name="connsiteX2" fmla="*/ 2929539 w 3070741"/>
              <a:gd name="connsiteY2" fmla="*/ 126438 h 126438"/>
              <a:gd name="connsiteX3" fmla="*/ 0 w 3070741"/>
              <a:gd name="connsiteY3" fmla="*/ 126438 h 12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0741" h="126438">
                <a:moveTo>
                  <a:pt x="0" y="0"/>
                </a:moveTo>
                <a:lnTo>
                  <a:pt x="3070741" y="0"/>
                </a:lnTo>
                <a:lnTo>
                  <a:pt x="2929539" y="126438"/>
                </a:lnTo>
                <a:lnTo>
                  <a:pt x="0" y="12643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Parallelogram 50">
            <a:extLst>
              <a:ext uri="{FF2B5EF4-FFF2-40B4-BE49-F238E27FC236}">
                <a16:creationId xmlns:a16="http://schemas.microsoft.com/office/drawing/2014/main" id="{A4B1E063-F54A-4C90-BBA6-EDCE83736EEC}"/>
              </a:ext>
            </a:extLst>
          </p:cNvPr>
          <p:cNvSpPr/>
          <p:nvPr userDrawn="1"/>
        </p:nvSpPr>
        <p:spPr>
          <a:xfrm>
            <a:off x="6247328" y="6572088"/>
            <a:ext cx="3176587" cy="126438"/>
          </a:xfrm>
          <a:prstGeom prst="parallelogram">
            <a:avLst>
              <a:gd name="adj" fmla="val 11167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 Placeholder 160">
            <a:extLst>
              <a:ext uri="{FF2B5EF4-FFF2-40B4-BE49-F238E27FC236}">
                <a16:creationId xmlns:a16="http://schemas.microsoft.com/office/drawing/2014/main" id="{0538AF20-8AC5-4789-8E7D-97D67D711B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4701" y="2208794"/>
            <a:ext cx="5212080" cy="5080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1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Type Heading</a:t>
            </a:r>
          </a:p>
        </p:txBody>
      </p:sp>
      <p:sp>
        <p:nvSpPr>
          <p:cNvPr id="162" name="Content Placeholder 2">
            <a:extLst>
              <a:ext uri="{FF2B5EF4-FFF2-40B4-BE49-F238E27FC236}">
                <a16:creationId xmlns:a16="http://schemas.microsoft.com/office/drawing/2014/main" id="{8B09C562-9CB4-49BF-99A8-42D6E0A79D6D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434948" y="2716792"/>
            <a:ext cx="5212080" cy="3667283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800" smtClean="0"/>
            </a:lvl1pPr>
            <a:lvl2pPr>
              <a:defRPr lang="en-US" sz="1600" smtClean="0"/>
            </a:lvl2pPr>
            <a:lvl3pPr>
              <a:defRPr lang="en-US" sz="1400" smtClean="0"/>
            </a:lvl3pPr>
            <a:lvl4pPr>
              <a:defRPr lang="en-US" sz="1200" smtClean="0"/>
            </a:lvl4pPr>
            <a:lvl5pPr>
              <a:defRPr lang="en-US" sz="1200"/>
            </a:lvl5pPr>
          </a:lstStyle>
          <a:p>
            <a:pPr lvl="0">
              <a:buClr>
                <a:schemeClr val="accent2"/>
              </a:buClr>
            </a:pPr>
            <a:r>
              <a:rPr lang="en-US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/>
              <a:t>Fifth level</a:t>
            </a:r>
          </a:p>
        </p:txBody>
      </p:sp>
      <p:sp>
        <p:nvSpPr>
          <p:cNvPr id="163" name="Text Placeholder 160">
            <a:extLst>
              <a:ext uri="{FF2B5EF4-FFF2-40B4-BE49-F238E27FC236}">
                <a16:creationId xmlns:a16="http://schemas.microsoft.com/office/drawing/2014/main" id="{BD91C8E5-1CA3-49C6-A330-F089052C7B4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34948" y="2208793"/>
            <a:ext cx="5212080" cy="508000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Type Heading</a:t>
            </a:r>
          </a:p>
        </p:txBody>
      </p:sp>
    </p:spTree>
    <p:extLst>
      <p:ext uri="{BB962C8B-B14F-4D97-AF65-F5344CB8AC3E}">
        <p14:creationId xmlns:p14="http://schemas.microsoft.com/office/powerpoint/2010/main" val="3620914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C784-37AE-4A21-8C72-63D68A15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775" y="1046152"/>
            <a:ext cx="8630449" cy="685022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" name="Parallelogram 51">
            <a:extLst>
              <a:ext uri="{FF2B5EF4-FFF2-40B4-BE49-F238E27FC236}">
                <a16:creationId xmlns:a16="http://schemas.microsoft.com/office/drawing/2014/main" id="{556771BD-5D2E-4A42-92CC-6BFDC7B2F3CD}"/>
              </a:ext>
            </a:extLst>
          </p:cNvPr>
          <p:cNvSpPr/>
          <p:nvPr userDrawn="1"/>
        </p:nvSpPr>
        <p:spPr>
          <a:xfrm>
            <a:off x="3070741" y="6572088"/>
            <a:ext cx="3176587" cy="126438"/>
          </a:xfrm>
          <a:prstGeom prst="parallelogram">
            <a:avLst>
              <a:gd name="adj" fmla="val 11167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5D50C11-09D0-4F9C-9AE7-C2B3CC294F76}"/>
              </a:ext>
            </a:extLst>
          </p:cNvPr>
          <p:cNvSpPr/>
          <p:nvPr userDrawn="1"/>
        </p:nvSpPr>
        <p:spPr>
          <a:xfrm>
            <a:off x="0" y="6572088"/>
            <a:ext cx="3070741" cy="126438"/>
          </a:xfrm>
          <a:custGeom>
            <a:avLst/>
            <a:gdLst>
              <a:gd name="connsiteX0" fmla="*/ 0 w 3070741"/>
              <a:gd name="connsiteY0" fmla="*/ 0 h 126438"/>
              <a:gd name="connsiteX1" fmla="*/ 3070741 w 3070741"/>
              <a:gd name="connsiteY1" fmla="*/ 0 h 126438"/>
              <a:gd name="connsiteX2" fmla="*/ 2929539 w 3070741"/>
              <a:gd name="connsiteY2" fmla="*/ 126438 h 126438"/>
              <a:gd name="connsiteX3" fmla="*/ 0 w 3070741"/>
              <a:gd name="connsiteY3" fmla="*/ 126438 h 12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0741" h="126438">
                <a:moveTo>
                  <a:pt x="0" y="0"/>
                </a:moveTo>
                <a:lnTo>
                  <a:pt x="3070741" y="0"/>
                </a:lnTo>
                <a:lnTo>
                  <a:pt x="2929539" y="126438"/>
                </a:lnTo>
                <a:lnTo>
                  <a:pt x="0" y="12643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Parallelogram 50">
            <a:extLst>
              <a:ext uri="{FF2B5EF4-FFF2-40B4-BE49-F238E27FC236}">
                <a16:creationId xmlns:a16="http://schemas.microsoft.com/office/drawing/2014/main" id="{A4B1E063-F54A-4C90-BBA6-EDCE83736EEC}"/>
              </a:ext>
            </a:extLst>
          </p:cNvPr>
          <p:cNvSpPr/>
          <p:nvPr userDrawn="1"/>
        </p:nvSpPr>
        <p:spPr>
          <a:xfrm>
            <a:off x="6247328" y="6572088"/>
            <a:ext cx="3176587" cy="126438"/>
          </a:xfrm>
          <a:prstGeom prst="parallelogram">
            <a:avLst>
              <a:gd name="adj" fmla="val 11167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1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3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7EAA2-729F-5B41-9E1E-BCAD228B62F3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B27C-1B39-CB43-AB69-CAF4B32B4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3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68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52077"/>
            <a:ext cx="10515600" cy="34248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7EAA2-729F-5B41-9E1E-BCAD228B62F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8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313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D7433C34-A3DA-4F92-A448-4FF522D39536}"/>
              </a:ext>
            </a:extLst>
          </p:cNvPr>
          <p:cNvSpPr/>
          <p:nvPr userDrawn="1"/>
        </p:nvSpPr>
        <p:spPr>
          <a:xfrm rot="5400000">
            <a:off x="3615050" y="800425"/>
            <a:ext cx="1727291" cy="126438"/>
          </a:xfrm>
          <a:custGeom>
            <a:avLst/>
            <a:gdLst>
              <a:gd name="connsiteX0" fmla="*/ 0 w 1727291"/>
              <a:gd name="connsiteY0" fmla="*/ 126438 h 126438"/>
              <a:gd name="connsiteX1" fmla="*/ 0 w 1727291"/>
              <a:gd name="connsiteY1" fmla="*/ 0 h 126438"/>
              <a:gd name="connsiteX2" fmla="*/ 1727291 w 1727291"/>
              <a:gd name="connsiteY2" fmla="*/ 0 h 126438"/>
              <a:gd name="connsiteX3" fmla="*/ 1727084 w 1727291"/>
              <a:gd name="connsiteY3" fmla="*/ 329 h 126438"/>
              <a:gd name="connsiteX4" fmla="*/ 1586251 w 1727291"/>
              <a:gd name="connsiteY4" fmla="*/ 126438 h 12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7291" h="126438">
                <a:moveTo>
                  <a:pt x="0" y="126438"/>
                </a:moveTo>
                <a:lnTo>
                  <a:pt x="0" y="0"/>
                </a:lnTo>
                <a:lnTo>
                  <a:pt x="1727291" y="0"/>
                </a:lnTo>
                <a:lnTo>
                  <a:pt x="1727084" y="329"/>
                </a:lnTo>
                <a:lnTo>
                  <a:pt x="1586251" y="12643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A1075E2E-C7A3-480A-91AB-F4AD83D92E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4541915" cy="6858001"/>
          </a:xfrm>
          <a:custGeom>
            <a:avLst/>
            <a:gdLst>
              <a:gd name="connsiteX0" fmla="*/ 648340 w 4541915"/>
              <a:gd name="connsiteY0" fmla="*/ 0 h 6858001"/>
              <a:gd name="connsiteX1" fmla="*/ 3963040 w 4541915"/>
              <a:gd name="connsiteY1" fmla="*/ 0 h 6858001"/>
              <a:gd name="connsiteX2" fmla="*/ 4102063 w 4541915"/>
              <a:gd name="connsiteY2" fmla="*/ 0 h 6858001"/>
              <a:gd name="connsiteX3" fmla="*/ 4237348 w 4541915"/>
              <a:gd name="connsiteY3" fmla="*/ 0 h 6858001"/>
              <a:gd name="connsiteX4" fmla="*/ 4237348 w 4541915"/>
              <a:gd name="connsiteY4" fmla="*/ 5230012 h 6858001"/>
              <a:gd name="connsiteX5" fmla="*/ 4541915 w 4541915"/>
              <a:gd name="connsiteY5" fmla="*/ 5427196 h 6858001"/>
              <a:gd name="connsiteX6" fmla="*/ 4541915 w 4541915"/>
              <a:gd name="connsiteY6" fmla="*/ 6858001 h 6858001"/>
              <a:gd name="connsiteX7" fmla="*/ 4102063 w 4541915"/>
              <a:gd name="connsiteY7" fmla="*/ 6858001 h 6858001"/>
              <a:gd name="connsiteX8" fmla="*/ 3963040 w 4541915"/>
              <a:gd name="connsiteY8" fmla="*/ 6858001 h 6858001"/>
              <a:gd name="connsiteX9" fmla="*/ 2438400 w 4541915"/>
              <a:gd name="connsiteY9" fmla="*/ 6858001 h 6858001"/>
              <a:gd name="connsiteX10" fmla="*/ 648340 w 4541915"/>
              <a:gd name="connsiteY10" fmla="*/ 6858001 h 6858001"/>
              <a:gd name="connsiteX11" fmla="*/ 0 w 4541915"/>
              <a:gd name="connsiteY11" fmla="*/ 6858001 h 6858001"/>
              <a:gd name="connsiteX12" fmla="*/ 0 w 4541915"/>
              <a:gd name="connsiteY12" fmla="*/ 1 h 6858001"/>
              <a:gd name="connsiteX13" fmla="*/ 648340 w 4541915"/>
              <a:gd name="connsiteY13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41915" h="6858001">
                <a:moveTo>
                  <a:pt x="648340" y="0"/>
                </a:moveTo>
                <a:lnTo>
                  <a:pt x="3963040" y="0"/>
                </a:lnTo>
                <a:lnTo>
                  <a:pt x="4102063" y="0"/>
                </a:lnTo>
                <a:lnTo>
                  <a:pt x="4237348" y="0"/>
                </a:lnTo>
                <a:lnTo>
                  <a:pt x="4237348" y="5230012"/>
                </a:lnTo>
                <a:lnTo>
                  <a:pt x="4541915" y="5427196"/>
                </a:lnTo>
                <a:lnTo>
                  <a:pt x="4541915" y="6858001"/>
                </a:lnTo>
                <a:lnTo>
                  <a:pt x="4102063" y="6858001"/>
                </a:lnTo>
                <a:lnTo>
                  <a:pt x="3963040" y="6858001"/>
                </a:lnTo>
                <a:lnTo>
                  <a:pt x="2438400" y="6858001"/>
                </a:lnTo>
                <a:lnTo>
                  <a:pt x="648340" y="6858001"/>
                </a:lnTo>
                <a:lnTo>
                  <a:pt x="0" y="6858001"/>
                </a:lnTo>
                <a:lnTo>
                  <a:pt x="0" y="1"/>
                </a:lnTo>
                <a:lnTo>
                  <a:pt x="648340" y="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5C784-37AE-4A21-8C72-63D68A15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258" y="1283617"/>
            <a:ext cx="5906472" cy="68502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DB295-5080-456A-BE67-836D35F57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258" y="2173583"/>
            <a:ext cx="6714642" cy="4351338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" name="Parallelogram 49">
            <a:extLst>
              <a:ext uri="{FF2B5EF4-FFF2-40B4-BE49-F238E27FC236}">
                <a16:creationId xmlns:a16="http://schemas.microsoft.com/office/drawing/2014/main" id="{B9197090-D2E0-4583-9962-81AA3A359811}"/>
              </a:ext>
            </a:extLst>
          </p:cNvPr>
          <p:cNvSpPr/>
          <p:nvPr userDrawn="1"/>
        </p:nvSpPr>
        <p:spPr>
          <a:xfrm rot="5400000">
            <a:off x="3585281" y="4316791"/>
            <a:ext cx="1786830" cy="126438"/>
          </a:xfrm>
          <a:prstGeom prst="parallelogram">
            <a:avLst>
              <a:gd name="adj" fmla="val 11167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Parallelogram 50">
            <a:extLst>
              <a:ext uri="{FF2B5EF4-FFF2-40B4-BE49-F238E27FC236}">
                <a16:creationId xmlns:a16="http://schemas.microsoft.com/office/drawing/2014/main" id="{54693880-0FF5-4D91-B086-70040412E57A}"/>
              </a:ext>
            </a:extLst>
          </p:cNvPr>
          <p:cNvSpPr/>
          <p:nvPr userDrawn="1"/>
        </p:nvSpPr>
        <p:spPr>
          <a:xfrm rot="5400000">
            <a:off x="3585281" y="2543724"/>
            <a:ext cx="1786830" cy="126438"/>
          </a:xfrm>
          <a:prstGeom prst="parallelogram">
            <a:avLst>
              <a:gd name="adj" fmla="val 11167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68E9DD3F-D3C1-99EC-10E2-078F1064E4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88200" y="280046"/>
            <a:ext cx="1703800" cy="810971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6EEF0CB-7A2E-E370-98E9-5123DE0106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12816" y="5740412"/>
            <a:ext cx="6322100" cy="12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668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684019-A266-4B3F-86F9-300E11A6C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29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45666-01C7-458F-A909-F238ADDCB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73487"/>
            <a:ext cx="10515600" cy="3403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FC74F-C2D0-4998-B33B-994C8E5F3C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04CA7-C0DB-4360-9488-DE3CD089555A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F8B66-12EA-4B17-B508-EECCE746A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F2FDC-010A-495A-B97A-D3276CD5FE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7BF5-74C9-43C7-A0A7-1CF64C0879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B49570-09D1-91F6-12D3-8E0D98E996C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086004" y="197823"/>
            <a:ext cx="1536634" cy="908660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E26CBA48-8AB5-85D1-3D3A-C098EF935F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372" y="225551"/>
            <a:ext cx="1128822" cy="90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6E70E5F-0410-2303-5F45-46040900B8E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38168" y="301341"/>
            <a:ext cx="1748164" cy="750232"/>
          </a:xfrm>
          <a:prstGeom prst="rect">
            <a:avLst/>
          </a:prstGeom>
        </p:spPr>
      </p:pic>
      <p:pic>
        <p:nvPicPr>
          <p:cNvPr id="10" name="Picture 9" descr="A logo with colorful people in a circle&#10;&#10;Description automatically generated">
            <a:extLst>
              <a:ext uri="{FF2B5EF4-FFF2-40B4-BE49-F238E27FC236}">
                <a16:creationId xmlns:a16="http://schemas.microsoft.com/office/drawing/2014/main" id="{E72065C3-E96D-8EA7-BF4D-C40FDAEE42E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964193" y="-137858"/>
            <a:ext cx="1917717" cy="191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1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5691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94421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D89863-75DE-CDE7-8533-44F9D583F33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086003" y="128812"/>
            <a:ext cx="1774365" cy="1049238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259C98C4-E532-5EED-05C5-75DDACCC6C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372" y="156540"/>
            <a:ext cx="1303460" cy="104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ED8CE0D-C56C-4A0D-DB75-C12EB71B07A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38168" y="232329"/>
            <a:ext cx="2018620" cy="866299"/>
          </a:xfrm>
          <a:prstGeom prst="rect">
            <a:avLst/>
          </a:prstGeom>
        </p:spPr>
      </p:pic>
      <p:pic>
        <p:nvPicPr>
          <p:cNvPr id="11" name="Picture 10" descr="A logo with colorful people in a circle&#10;&#10;Description automatically generated">
            <a:extLst>
              <a:ext uri="{FF2B5EF4-FFF2-40B4-BE49-F238E27FC236}">
                <a16:creationId xmlns:a16="http://schemas.microsoft.com/office/drawing/2014/main" id="{B01B7B24-9347-63E7-EDAA-DC1A4B4C364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964193" y="-206869"/>
            <a:ext cx="2214404" cy="221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53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EC9FA1-BB15-70BD-C8E7-E8F27EC6A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AD2FD-6421-B134-57EC-553A7B352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BF2FF-36FC-4B32-3997-78F158990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A1E64-731B-4DF3-8EA9-0F93255D4D1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F5600-F3C3-6DAD-37D9-A94CF42246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F7077-0C22-4346-6AB3-0E394FCB4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8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utura Std Book" panose="020B0502020204020303" pitchFamily="34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HealthEquity@partnership2asc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tnership2asc.org/healthequity/helc-map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HealthEquity@partnership2asc.or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4E80BD-F9E9-3DAB-D58C-0EC37529F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C8444-0AE5-09DC-5120-D4F8C2354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Health Equity Capstone Event</a:t>
            </a:r>
          </a:p>
        </p:txBody>
      </p:sp>
    </p:spTree>
    <p:extLst>
      <p:ext uri="{BB962C8B-B14F-4D97-AF65-F5344CB8AC3E}">
        <p14:creationId xmlns:p14="http://schemas.microsoft.com/office/powerpoint/2010/main" val="1753571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C3AC-C8F5-C190-1D99-7EE1FE3782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880B8A10-5CBD-1673-4461-6F040FDA4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A0967-0704-34B0-0776-A77DDCFB6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B2229"/>
              </a:buClr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1. Prepare your Capstone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B222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2. Send your Capstone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6BFF3"/>
                </a:solidFill>
                <a:effectLst/>
                <a:uLnTx/>
                <a:uFillTx/>
                <a:hlinkClick r:id="rId2"/>
              </a:rPr>
              <a:t>HealthEquity@partnership2asc.org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6BFF3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by the end of February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222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If you choose not to present a Capstone, your organization will be removed from the Health Equity map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B222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3. Be ready to share a 5-minute presentation of your Capstone during assigned date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B222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If the date assigned does not work for you, please reach out to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HealthEquity@partnership2asc.org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</a:t>
            </a:r>
          </a:p>
        </p:txBody>
      </p:sp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204E2F0A-2706-1112-B440-C0ADB845631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440988" y="6470650"/>
            <a:ext cx="1751012" cy="3349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2234EE-3425-384B-90B6-DE073DB4D2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399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AE536-D3C3-F627-9838-13292AF6B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CEBBDDCF-02F1-4CCD-3580-A51F5B7C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BC7A0-9026-497D-2F87-B0E906B36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Highlight accomplishments, lessons learned and next steps</a:t>
            </a:r>
          </a:p>
          <a:p>
            <a:r>
              <a:rPr lang="en-US" dirty="0"/>
              <a:t>Celebrate progress made since the inception of the Health Equity Learning Collaborative</a:t>
            </a:r>
          </a:p>
          <a:p>
            <a:r>
              <a:rPr lang="en-US" dirty="0"/>
              <a:t>Provide content for marketing those accomplishments beyond the conclusion of the Health Equity Learning Collaborative</a:t>
            </a:r>
          </a:p>
        </p:txBody>
      </p:sp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605A74-0FB3-C007-5D75-640EA497A79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440988" y="6470650"/>
            <a:ext cx="1751012" cy="3349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2234EE-3425-384B-90B6-DE073DB4D2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0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1752F7-AE1F-C477-98F7-B50F2DED59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447B752E-0AC8-C8A8-95DA-057401AC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106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Benefits to Your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E6855-8BC0-F61B-F03D-80D6AFA4F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2574"/>
            <a:ext cx="10515600" cy="3424885"/>
          </a:xfrm>
        </p:spPr>
        <p:txBody>
          <a:bodyPr/>
          <a:lstStyle/>
          <a:p>
            <a:r>
              <a:rPr lang="en-US" dirty="0">
                <a:latin typeface="+mj-lt"/>
              </a:rPr>
              <a:t>Placement on the Health Equity map which will support overall marketing of your health equity efforts</a:t>
            </a:r>
          </a:p>
        </p:txBody>
      </p:sp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57C0049D-1299-213D-3997-8105762C5A0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2234EE-3425-384B-90B6-DE073DB4D2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28F2D1-F6ED-8159-F9D3-88E1B90A3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420" y="3511947"/>
            <a:ext cx="5515159" cy="41180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F2EA85-A58E-584A-6463-D927682FF0D1}"/>
              </a:ext>
            </a:extLst>
          </p:cNvPr>
          <p:cNvSpPr txBox="1"/>
          <p:nvPr/>
        </p:nvSpPr>
        <p:spPr>
          <a:xfrm>
            <a:off x="3043084" y="3142615"/>
            <a:ext cx="6105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HELC Participants | Partnership to Align Social Care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760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FC8DA-1BA8-AC12-E6F9-A45F811FEF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8528FC6C-889A-779A-3350-84B1E50E6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C9821-D07B-514A-DAC3-5458076B0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Step 1. Prepare your Capstone </a:t>
            </a:r>
          </a:p>
          <a:p>
            <a:r>
              <a:rPr lang="en-US" dirty="0">
                <a:latin typeface="+mj-lt"/>
              </a:rPr>
              <a:t>Step 2. Send your Capstone to </a:t>
            </a:r>
            <a:r>
              <a:rPr lang="en-US" b="0" i="0" dirty="0">
                <a:solidFill>
                  <a:srgbClr val="36BFF3"/>
                </a:solidFill>
                <a:effectLst/>
                <a:latin typeface="+mj-lt"/>
                <a:hlinkClick r:id="rId2"/>
              </a:rPr>
              <a:t>HealthEquity@partnership2asc.org</a:t>
            </a:r>
            <a:r>
              <a:rPr lang="en-US" dirty="0">
                <a:solidFill>
                  <a:srgbClr val="36BFF3"/>
                </a:solidFill>
                <a:latin typeface="+mj-lt"/>
              </a:rPr>
              <a:t> </a:t>
            </a:r>
            <a:r>
              <a:rPr lang="en-US" b="1" dirty="0">
                <a:latin typeface="+mj-lt"/>
              </a:rPr>
              <a:t>by the end of February</a:t>
            </a:r>
          </a:p>
          <a:p>
            <a:pPr lvl="1"/>
            <a:r>
              <a:rPr lang="en-US" dirty="0">
                <a:latin typeface="+mj-lt"/>
              </a:rPr>
              <a:t>If you choose not to present a Capstone, your organization will be removed from the Health Equity map</a:t>
            </a:r>
          </a:p>
          <a:p>
            <a:r>
              <a:rPr lang="en-US" dirty="0">
                <a:latin typeface="+mj-lt"/>
              </a:rPr>
              <a:t>Step 3. Be ready to share a 5-minute presentation of your Capstone during assigned date</a:t>
            </a:r>
          </a:p>
          <a:p>
            <a:pPr lvl="1"/>
            <a:r>
              <a:rPr lang="en-US" dirty="0">
                <a:latin typeface="+mj-lt"/>
              </a:rPr>
              <a:t>If the date assigned does not work for you, please reach out to </a:t>
            </a:r>
            <a:r>
              <a:rPr lang="en-US" dirty="0">
                <a:latin typeface="+mj-lt"/>
                <a:hlinkClick r:id="rId2"/>
              </a:rPr>
              <a:t>HealthEquity@partnership2asc.org</a:t>
            </a:r>
            <a:r>
              <a:rPr lang="en-US" dirty="0">
                <a:latin typeface="+mj-lt"/>
              </a:rPr>
              <a:t>   </a:t>
            </a:r>
          </a:p>
        </p:txBody>
      </p:sp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DDF6F9AC-DCB4-65DF-6EB1-A9ABAB5A79E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440988" y="6470650"/>
            <a:ext cx="1751012" cy="33496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2234EE-3425-384B-90B6-DE073DB4D2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65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0CFEC7-F74D-11E4-279B-6D4648D8C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747526DE-CCE5-F25A-3759-F1031818C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775" y="1045826"/>
            <a:ext cx="8630449" cy="685022"/>
          </a:xfrm>
        </p:spPr>
        <p:txBody>
          <a:bodyPr>
            <a:normAutofit/>
          </a:bodyPr>
          <a:lstStyle/>
          <a:p>
            <a:r>
              <a:rPr lang="en-US" sz="1050" dirty="0"/>
              <a:t>Assigned Dates for Your Capstone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36E23-3AA3-3E8B-0806-5A9BA69828C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4701" y="2151024"/>
            <a:ext cx="5776266" cy="366728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 SARCOA, Dothan, 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AHN Foundation, Lakewood, CA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CCAH, Scott Valley, CA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 err="1"/>
              <a:t>LifeSpring</a:t>
            </a:r>
            <a:r>
              <a:rPr lang="en-US" sz="1050" dirty="0"/>
              <a:t> </a:t>
            </a:r>
            <a:r>
              <a:rPr lang="en-US" sz="1050" dirty="0" err="1"/>
              <a:t>Homenutrition</a:t>
            </a:r>
            <a:r>
              <a:rPr lang="en-US" sz="1050" dirty="0"/>
              <a:t>, Lake Forest, CA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Denver Regional Council of Governments - Area Agency on Aging, Denver, CO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Health Empowerment Network of DC, Washington, DC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 err="1"/>
              <a:t>AgeOptions</a:t>
            </a:r>
            <a:r>
              <a:rPr lang="en-US" sz="1050" dirty="0"/>
              <a:t>, Oak Park, IL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Chinese American Service League, Chicago, IL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Beacon Community Connections, Lafayette, LA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 err="1"/>
              <a:t>AgeSpan</a:t>
            </a:r>
            <a:r>
              <a:rPr lang="en-US" sz="1050" dirty="0"/>
              <a:t>, Inc., Lawrence, MA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Somerville-Cambridge Elder Services, Somerville, MA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Maryland Living Well Center of Excellence, a Division of MAC, Inc. AAA, Salisbury, MD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Healthy Living for ME, Augusta, ME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Detroit Area Agency on Aging, Detroit, MI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Winona Health Foundation (Winona Community HUB), Winona, MN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Mid-America Regional Council, Kansas City, MO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Impact Health, Asheville, NC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Piedmont Triad Regional Council, Kernersville, NC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Quality Comprehensive Health Center, Charlotte, NC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 err="1"/>
              <a:t>Cartwill</a:t>
            </a:r>
            <a:r>
              <a:rPr lang="en-US" sz="1050" dirty="0"/>
              <a:t> Empowerment Solutions, Monroe, NC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Health and Welfare Council of Long Island, Huntington Station, NY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050" dirty="0"/>
              <a:t>Western New York Integrated Care Collaborative, Inc., Buffalo, NY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0AAA070-4FDF-0A4A-E6D5-E7932C5C8B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701" y="1606628"/>
            <a:ext cx="5212080" cy="508000"/>
          </a:xfrm>
        </p:spPr>
        <p:txBody>
          <a:bodyPr>
            <a:normAutofit/>
          </a:bodyPr>
          <a:lstStyle/>
          <a:p>
            <a:r>
              <a:rPr lang="en-US" sz="1050" dirty="0"/>
              <a:t>March 6, 2025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C8C389-1C99-2588-DA69-A80E68C65F4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434949" y="2151024"/>
            <a:ext cx="5212080" cy="36672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Partners for Advancing Community Health, Columbus, OH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The Foodbank, Inc., Dayton, OH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Timothy Freeman, MD, Center for Intellectual and Developmental Disabilities, Cincinnati, OH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Western Reserve Area Agency on Aging, Cleveland, OH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Oregon Wellness Network, Salem, 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Project Access NOW (PANOW), Portland, 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Chef2Home Metz, Dallas, PA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REMA, LLC (dba </a:t>
            </a:r>
            <a:r>
              <a:rPr lang="en-US" sz="1050" dirty="0" err="1"/>
              <a:t>Sociants</a:t>
            </a:r>
            <a:r>
              <a:rPr lang="en-US" sz="1050" dirty="0"/>
              <a:t>), San Juan, PR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Assured Heart Foundation, Dallas, TX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Houston Health Department / Harris County Area Agency on Aging, Houston, TX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The Health Collaborative, San Antonio	, TX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Community Council of Greater Dallas, Dallas, TX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Community Health Worker Training Institute, Arlington, TX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The Network of Behavioral Health Providers, Houston, TX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YWCA San Antonio, San Antonio, TX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Virginia Community Health Worker Association, Richmond, VA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Better Health Together, Spokane, WA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Center For Independence, Lakewood, WA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Lucid Living (SafetyNet), Tacoma, WA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Washington State Department of Social and Health Services (WA DSHS), Olympia, WA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YMCA of Metropolitan Milwaukee, WI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050" dirty="0"/>
              <a:t>The Arc of the Mid-Ohio Valley, Parkersburg, WV</a:t>
            </a:r>
          </a:p>
          <a:p>
            <a:endParaRPr lang="en-US" sz="105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DD9527-D1E3-24E1-79AC-0DF2FA1810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34948" y="1606628"/>
            <a:ext cx="5212080" cy="508000"/>
          </a:xfrm>
        </p:spPr>
        <p:txBody>
          <a:bodyPr>
            <a:normAutofit/>
          </a:bodyPr>
          <a:lstStyle/>
          <a:p>
            <a:r>
              <a:rPr lang="en-US" sz="1050" dirty="0"/>
              <a:t>March 20, 2025</a:t>
            </a:r>
          </a:p>
        </p:txBody>
      </p:sp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EE60F55C-84F9-8F4A-EBB6-73330814B31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440988" y="6470650"/>
            <a:ext cx="1751012" cy="33496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2234EE-3425-384B-90B6-DE073DB4D2E1}" type="slidenum"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105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4CE781-EC2D-ED1A-F568-F388F4EA6F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4FD302BA-DEF3-44DF-FD1C-36AA947AB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736" y="956735"/>
            <a:ext cx="8630449" cy="685022"/>
          </a:xfrm>
        </p:spPr>
        <p:txBody>
          <a:bodyPr>
            <a:normAutofit/>
          </a:bodyPr>
          <a:lstStyle/>
          <a:p>
            <a:r>
              <a:rPr lang="en-US" dirty="0"/>
              <a:t>Preparation</a:t>
            </a:r>
          </a:p>
        </p:txBody>
      </p:sp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3576568D-EAD5-2697-9436-8DFBD9B7B78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440988" y="6805186"/>
            <a:ext cx="1751012" cy="33496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2234EE-3425-384B-90B6-DE073DB4D2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F819E74-9513-CE85-51E3-7EB389B5318C}"/>
              </a:ext>
            </a:extLst>
          </p:cNvPr>
          <p:cNvGraphicFramePr>
            <a:graphicFrameLocks noGrp="1"/>
          </p:cNvGraphicFramePr>
          <p:nvPr/>
        </p:nvGraphicFramePr>
        <p:xfrm>
          <a:off x="702525" y="1581040"/>
          <a:ext cx="4523898" cy="487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949">
                  <a:extLst>
                    <a:ext uri="{9D8B030D-6E8A-4147-A177-3AD203B41FA5}">
                      <a16:colId xmlns:a16="http://schemas.microsoft.com/office/drawing/2014/main" val="3416289695"/>
                    </a:ext>
                  </a:extLst>
                </a:gridCol>
                <a:gridCol w="2261949">
                  <a:extLst>
                    <a:ext uri="{9D8B030D-6E8A-4147-A177-3AD203B41FA5}">
                      <a16:colId xmlns:a16="http://schemas.microsoft.com/office/drawing/2014/main" val="2839652192"/>
                    </a:ext>
                  </a:extLst>
                </a:gridCol>
              </a:tblGrid>
              <a:tr h="37958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564778"/>
                  </a:ext>
                </a:extLst>
              </a:tr>
              <a:tr h="1778328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Partnerships</a:t>
                      </a:r>
                    </a:p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Readiness to file a claim is greater than 6 months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156115"/>
                  </a:ext>
                </a:extLst>
              </a:tr>
              <a:tr h="14975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Readiness to claim is less than 6 months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68681"/>
                  </a:ext>
                </a:extLst>
              </a:tr>
              <a:tr h="121675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filed at least one claim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632414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402BF32-CAC1-5B36-A7AE-FC8285E3042A}"/>
              </a:ext>
            </a:extLst>
          </p:cNvPr>
          <p:cNvCxnSpPr/>
          <p:nvPr/>
        </p:nvCxnSpPr>
        <p:spPr>
          <a:xfrm>
            <a:off x="5312539" y="2323909"/>
            <a:ext cx="87854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4A11905-C333-C654-56ED-EBAEAD679BB5}"/>
              </a:ext>
            </a:extLst>
          </p:cNvPr>
          <p:cNvCxnSpPr/>
          <p:nvPr/>
        </p:nvCxnSpPr>
        <p:spPr>
          <a:xfrm>
            <a:off x="5312539" y="3986560"/>
            <a:ext cx="87854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2B03CC-EEE7-96D3-AE20-A988067D66F2}"/>
              </a:ext>
            </a:extLst>
          </p:cNvPr>
          <p:cNvCxnSpPr/>
          <p:nvPr/>
        </p:nvCxnSpPr>
        <p:spPr>
          <a:xfrm>
            <a:off x="5312539" y="5720613"/>
            <a:ext cx="87854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FB59B323-55FB-F092-02AB-01D7D3E08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3992" y="4806134"/>
            <a:ext cx="2928191" cy="16471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8527D56-42F4-5CE1-7914-E8565684B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881" y="3153833"/>
            <a:ext cx="2937425" cy="16523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F752E39-6C66-7C10-612C-2E3C111450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8169" y="1495144"/>
            <a:ext cx="2946720" cy="165753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D45A86D-40F9-936C-F889-9BBBE1B82A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3413" y="4806134"/>
            <a:ext cx="914479" cy="91447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FA54F0E-234F-1CF9-81FE-4ADF8F04B2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5578" y="3380187"/>
            <a:ext cx="914479" cy="9144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735154-9302-3BE6-B52A-CB88456655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42046" y="1847558"/>
            <a:ext cx="914479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912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DFE69120-FA45-3180-957F-50BE8C51458C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19DB5F-F9CE-60A8-797A-F2AEDD8FC279}"/>
              </a:ext>
            </a:extLst>
          </p:cNvPr>
          <p:cNvSpPr txBox="1"/>
          <p:nvPr/>
        </p:nvSpPr>
        <p:spPr>
          <a:xfrm>
            <a:off x="6327233" y="4125673"/>
            <a:ext cx="3307145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Lessons Learned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EA53C0-5065-E110-1D22-534D9E20CFA7}"/>
              </a:ext>
            </a:extLst>
          </p:cNvPr>
          <p:cNvSpPr txBox="1"/>
          <p:nvPr/>
        </p:nvSpPr>
        <p:spPr>
          <a:xfrm>
            <a:off x="6327234" y="924693"/>
            <a:ext cx="3271733" cy="369332"/>
          </a:xfrm>
          <a:prstGeom prst="rect">
            <a:avLst/>
          </a:prstGeom>
          <a:solidFill>
            <a:srgbClr val="BE1E2D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Accomplishments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77389F-C81A-8A05-885C-9991DF9DD970}"/>
              </a:ext>
            </a:extLst>
          </p:cNvPr>
          <p:cNvSpPr txBox="1"/>
          <p:nvPr/>
        </p:nvSpPr>
        <p:spPr>
          <a:xfrm>
            <a:off x="82552" y="914400"/>
            <a:ext cx="27724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Team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7BFF0C-F873-19A0-7002-D13705125D13}"/>
              </a:ext>
            </a:extLst>
          </p:cNvPr>
          <p:cNvSpPr txBox="1"/>
          <p:nvPr/>
        </p:nvSpPr>
        <p:spPr>
          <a:xfrm>
            <a:off x="2972948" y="2535426"/>
            <a:ext cx="327173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target populations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1D88D1-025C-64BC-6CC5-1947E0106061}"/>
              </a:ext>
            </a:extLst>
          </p:cNvPr>
          <p:cNvSpPr txBox="1"/>
          <p:nvPr/>
        </p:nvSpPr>
        <p:spPr>
          <a:xfrm>
            <a:off x="82550" y="1304319"/>
            <a:ext cx="2772433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who is on your team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578ED-5747-1099-CF13-5F08F28A984D}"/>
              </a:ext>
            </a:extLst>
          </p:cNvPr>
          <p:cNvSpPr txBox="1"/>
          <p:nvPr/>
        </p:nvSpPr>
        <p:spPr>
          <a:xfrm>
            <a:off x="9681519" y="914400"/>
            <a:ext cx="2427929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5F0523-D945-BA6C-36EE-857428CF7890}"/>
              </a:ext>
            </a:extLst>
          </p:cNvPr>
          <p:cNvSpPr txBox="1"/>
          <p:nvPr/>
        </p:nvSpPr>
        <p:spPr>
          <a:xfrm>
            <a:off x="6327233" y="1304319"/>
            <a:ext cx="3271734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any accomplishments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4AC817-4DB8-75C5-61D8-ED2E6A1871C3}"/>
              </a:ext>
            </a:extLst>
          </p:cNvPr>
          <p:cNvSpPr txBox="1"/>
          <p:nvPr/>
        </p:nvSpPr>
        <p:spPr>
          <a:xfrm>
            <a:off x="9681519" y="1304319"/>
            <a:ext cx="2427929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next steps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A4263B-02E4-6A89-FF6D-13CAA2C3322E}"/>
              </a:ext>
            </a:extLst>
          </p:cNvPr>
          <p:cNvSpPr txBox="1"/>
          <p:nvPr/>
        </p:nvSpPr>
        <p:spPr>
          <a:xfrm>
            <a:off x="9843876" y="126782"/>
            <a:ext cx="2348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Logo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2FB1CE-A3A2-B2A7-1476-35B83DDD454E}"/>
              </a:ext>
            </a:extLst>
          </p:cNvPr>
          <p:cNvSpPr txBox="1"/>
          <p:nvPr/>
        </p:nvSpPr>
        <p:spPr>
          <a:xfrm>
            <a:off x="4804022" y="142885"/>
            <a:ext cx="325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Name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53BA55-2B4A-D942-ADDF-ED06F33C5D1A}"/>
              </a:ext>
            </a:extLst>
          </p:cNvPr>
          <p:cNvSpPr txBox="1"/>
          <p:nvPr/>
        </p:nvSpPr>
        <p:spPr>
          <a:xfrm>
            <a:off x="6344938" y="4512752"/>
            <a:ext cx="3271734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any lessons learned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04D6F1-552D-06C0-B699-FADA2D488122}"/>
              </a:ext>
            </a:extLst>
          </p:cNvPr>
          <p:cNvSpPr txBox="1"/>
          <p:nvPr/>
        </p:nvSpPr>
        <p:spPr>
          <a:xfrm>
            <a:off x="2972948" y="2145507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 Populations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A47877-3F88-3DAA-7CD5-B35A73E2A2E1}"/>
              </a:ext>
            </a:extLst>
          </p:cNvPr>
          <p:cNvSpPr txBox="1"/>
          <p:nvPr/>
        </p:nvSpPr>
        <p:spPr>
          <a:xfrm>
            <a:off x="2964095" y="4125673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33C95E-7DBF-E92B-1227-594F68421F70}"/>
              </a:ext>
            </a:extLst>
          </p:cNvPr>
          <p:cNvSpPr txBox="1"/>
          <p:nvPr/>
        </p:nvSpPr>
        <p:spPr>
          <a:xfrm>
            <a:off x="2972948" y="4512752"/>
            <a:ext cx="3271733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services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820CDC-A8CC-847B-067B-3D0D6A2E3E1C}"/>
              </a:ext>
            </a:extLst>
          </p:cNvPr>
          <p:cNvSpPr txBox="1"/>
          <p:nvPr/>
        </p:nvSpPr>
        <p:spPr>
          <a:xfrm>
            <a:off x="2955243" y="915251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Geographic Area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DCD57E-2AB9-625A-54B4-EFF259733D08}"/>
              </a:ext>
            </a:extLst>
          </p:cNvPr>
          <p:cNvSpPr txBox="1"/>
          <p:nvPr/>
        </p:nvSpPr>
        <p:spPr>
          <a:xfrm>
            <a:off x="2964095" y="1289581"/>
            <a:ext cx="32717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geographic area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EADA2A-D613-0148-9A72-36BA88C8C971}"/>
              </a:ext>
            </a:extLst>
          </p:cNvPr>
          <p:cNvSpPr txBox="1"/>
          <p:nvPr/>
        </p:nvSpPr>
        <p:spPr>
          <a:xfrm>
            <a:off x="1227972" y="-127575"/>
            <a:ext cx="1574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Implementation</a:t>
            </a:r>
          </a:p>
        </p:txBody>
      </p:sp>
      <p:pic>
        <p:nvPicPr>
          <p:cNvPr id="29" name="Graphic 28" descr="Arrow circle outline">
            <a:extLst>
              <a:ext uri="{FF2B5EF4-FFF2-40B4-BE49-F238E27FC236}">
                <a16:creationId xmlns:a16="http://schemas.microsoft.com/office/drawing/2014/main" id="{CFE9955F-0A4F-58D7-A7AE-C89FEAD97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3572" y="-8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3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EBA604-6DB3-E7E1-4DC3-C1D385067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AC5EBD70-EB89-10B8-0C41-DBF8B4B9AB29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CF5D42-EDF5-D4E4-FB12-8CACFA9D6501}"/>
              </a:ext>
            </a:extLst>
          </p:cNvPr>
          <p:cNvSpPr txBox="1"/>
          <p:nvPr/>
        </p:nvSpPr>
        <p:spPr>
          <a:xfrm>
            <a:off x="6327233" y="4125673"/>
            <a:ext cx="3307145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Lessons Learned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65C882-0B56-FD51-7C3F-91E10AC1E18C}"/>
              </a:ext>
            </a:extLst>
          </p:cNvPr>
          <p:cNvSpPr txBox="1"/>
          <p:nvPr/>
        </p:nvSpPr>
        <p:spPr>
          <a:xfrm>
            <a:off x="6327234" y="924693"/>
            <a:ext cx="3271733" cy="369332"/>
          </a:xfrm>
          <a:prstGeom prst="rect">
            <a:avLst/>
          </a:prstGeom>
          <a:solidFill>
            <a:srgbClr val="BE1E2D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Accomplishments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017AD9-62FD-DEFB-7964-F79FD1E41DC8}"/>
              </a:ext>
            </a:extLst>
          </p:cNvPr>
          <p:cNvSpPr txBox="1"/>
          <p:nvPr/>
        </p:nvSpPr>
        <p:spPr>
          <a:xfrm>
            <a:off x="82552" y="914400"/>
            <a:ext cx="27724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Team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A41252-1B5D-FCE1-1F4B-C52A206E0B75}"/>
              </a:ext>
            </a:extLst>
          </p:cNvPr>
          <p:cNvSpPr txBox="1"/>
          <p:nvPr/>
        </p:nvSpPr>
        <p:spPr>
          <a:xfrm>
            <a:off x="2972948" y="2535426"/>
            <a:ext cx="327173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target populations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715924-94CE-097A-5357-80BB00579FA3}"/>
              </a:ext>
            </a:extLst>
          </p:cNvPr>
          <p:cNvSpPr txBox="1"/>
          <p:nvPr/>
        </p:nvSpPr>
        <p:spPr>
          <a:xfrm>
            <a:off x="82550" y="1304319"/>
            <a:ext cx="2772433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who is on your team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26DB3A-B4A8-A0BD-333F-44E2D14F784B}"/>
              </a:ext>
            </a:extLst>
          </p:cNvPr>
          <p:cNvSpPr txBox="1"/>
          <p:nvPr/>
        </p:nvSpPr>
        <p:spPr>
          <a:xfrm>
            <a:off x="9681519" y="914400"/>
            <a:ext cx="2427929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A1DB4-3347-AA7D-5EB0-6EFC147BD77D}"/>
              </a:ext>
            </a:extLst>
          </p:cNvPr>
          <p:cNvSpPr txBox="1"/>
          <p:nvPr/>
        </p:nvSpPr>
        <p:spPr>
          <a:xfrm>
            <a:off x="6327233" y="1304319"/>
            <a:ext cx="3271734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any accomplishments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2EA48F-4661-5A2E-E07F-7E4DD004BB5F}"/>
              </a:ext>
            </a:extLst>
          </p:cNvPr>
          <p:cNvSpPr txBox="1"/>
          <p:nvPr/>
        </p:nvSpPr>
        <p:spPr>
          <a:xfrm>
            <a:off x="9681519" y="1304319"/>
            <a:ext cx="2427929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next steps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F65092-658C-926B-0485-AE28058F8436}"/>
              </a:ext>
            </a:extLst>
          </p:cNvPr>
          <p:cNvSpPr txBox="1"/>
          <p:nvPr/>
        </p:nvSpPr>
        <p:spPr>
          <a:xfrm>
            <a:off x="9843876" y="126782"/>
            <a:ext cx="2348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Logo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C61FAA-455F-5EDF-2E7C-783B0CEAFBF8}"/>
              </a:ext>
            </a:extLst>
          </p:cNvPr>
          <p:cNvSpPr txBox="1"/>
          <p:nvPr/>
        </p:nvSpPr>
        <p:spPr>
          <a:xfrm>
            <a:off x="4804022" y="142885"/>
            <a:ext cx="325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Name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E8F27B-B270-7A6C-925C-C2E43E927CFA}"/>
              </a:ext>
            </a:extLst>
          </p:cNvPr>
          <p:cNvSpPr txBox="1"/>
          <p:nvPr/>
        </p:nvSpPr>
        <p:spPr>
          <a:xfrm>
            <a:off x="6344938" y="4512752"/>
            <a:ext cx="3271734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any lessons learned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CD64FB-BCCC-5ACA-CF24-6CE8D96A7C69}"/>
              </a:ext>
            </a:extLst>
          </p:cNvPr>
          <p:cNvSpPr txBox="1"/>
          <p:nvPr/>
        </p:nvSpPr>
        <p:spPr>
          <a:xfrm>
            <a:off x="2972948" y="2145507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 Populations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5136D4-EB59-66FF-6E4A-BEAB90742CF6}"/>
              </a:ext>
            </a:extLst>
          </p:cNvPr>
          <p:cNvSpPr txBox="1"/>
          <p:nvPr/>
        </p:nvSpPr>
        <p:spPr>
          <a:xfrm>
            <a:off x="2964095" y="4125673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47B8ED-5A7E-79C3-3086-5B652205684F}"/>
              </a:ext>
            </a:extLst>
          </p:cNvPr>
          <p:cNvSpPr txBox="1"/>
          <p:nvPr/>
        </p:nvSpPr>
        <p:spPr>
          <a:xfrm>
            <a:off x="2972948" y="4512752"/>
            <a:ext cx="3271733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services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366E40-9820-AC8D-55EC-6BF3BA889E25}"/>
              </a:ext>
            </a:extLst>
          </p:cNvPr>
          <p:cNvSpPr txBox="1"/>
          <p:nvPr/>
        </p:nvSpPr>
        <p:spPr>
          <a:xfrm>
            <a:off x="2955243" y="915251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Geographic Area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0DFB33-C028-53A7-C207-76D76F5AA82C}"/>
              </a:ext>
            </a:extLst>
          </p:cNvPr>
          <p:cNvSpPr txBox="1"/>
          <p:nvPr/>
        </p:nvSpPr>
        <p:spPr>
          <a:xfrm>
            <a:off x="2964095" y="1289581"/>
            <a:ext cx="32717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geographic area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14AE84-DADD-86BC-C7AE-D9805B82C5F6}"/>
              </a:ext>
            </a:extLst>
          </p:cNvPr>
          <p:cNvSpPr txBox="1"/>
          <p:nvPr/>
        </p:nvSpPr>
        <p:spPr>
          <a:xfrm>
            <a:off x="1240792" y="126782"/>
            <a:ext cx="1406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Progress</a:t>
            </a:r>
          </a:p>
        </p:txBody>
      </p:sp>
      <p:pic>
        <p:nvPicPr>
          <p:cNvPr id="22" name="Graphic 21" descr="Business Growth outline">
            <a:extLst>
              <a:ext uri="{FF2B5EF4-FFF2-40B4-BE49-F238E27FC236}">
                <a16:creationId xmlns:a16="http://schemas.microsoft.com/office/drawing/2014/main" id="{54BDBCA8-DA06-1216-30F4-7BF628388D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541" y="-2192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1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D6C04-8838-8300-48CC-4A9AE3C27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D5E26C78-E90C-14D9-5ABC-F0BC8A258697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798C9D-F5AB-0CDC-1056-87FCE7C2D7BC}"/>
              </a:ext>
            </a:extLst>
          </p:cNvPr>
          <p:cNvSpPr txBox="1"/>
          <p:nvPr/>
        </p:nvSpPr>
        <p:spPr>
          <a:xfrm>
            <a:off x="6327234" y="924693"/>
            <a:ext cx="3271733" cy="369332"/>
          </a:xfrm>
          <a:prstGeom prst="rect">
            <a:avLst/>
          </a:prstGeom>
          <a:solidFill>
            <a:srgbClr val="BE1E2D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Challenges and Barriers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F6ADE8-92CD-CCA8-447E-E10CB34E7B9E}"/>
              </a:ext>
            </a:extLst>
          </p:cNvPr>
          <p:cNvSpPr txBox="1"/>
          <p:nvPr/>
        </p:nvSpPr>
        <p:spPr>
          <a:xfrm>
            <a:off x="82552" y="914400"/>
            <a:ext cx="27724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Team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C3FBF3-40BA-6B4D-0AC6-BF130478C048}"/>
              </a:ext>
            </a:extLst>
          </p:cNvPr>
          <p:cNvSpPr txBox="1"/>
          <p:nvPr/>
        </p:nvSpPr>
        <p:spPr>
          <a:xfrm>
            <a:off x="82550" y="1304319"/>
            <a:ext cx="2772433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who is on your team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78E469-D7B8-189C-FA05-5A9638305275}"/>
              </a:ext>
            </a:extLst>
          </p:cNvPr>
          <p:cNvSpPr txBox="1"/>
          <p:nvPr/>
        </p:nvSpPr>
        <p:spPr>
          <a:xfrm>
            <a:off x="9681519" y="914400"/>
            <a:ext cx="2427929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B9CBAA-364D-E973-6546-FF9FECC1EF2B}"/>
              </a:ext>
            </a:extLst>
          </p:cNvPr>
          <p:cNvSpPr txBox="1"/>
          <p:nvPr/>
        </p:nvSpPr>
        <p:spPr>
          <a:xfrm>
            <a:off x="6327233" y="1304319"/>
            <a:ext cx="3271734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c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hallenges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barriers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4F31B6-8E16-0D6D-51DB-9E577E293769}"/>
              </a:ext>
            </a:extLst>
          </p:cNvPr>
          <p:cNvSpPr txBox="1"/>
          <p:nvPr/>
        </p:nvSpPr>
        <p:spPr>
          <a:xfrm>
            <a:off x="9681519" y="1304319"/>
            <a:ext cx="2427929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next steps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5DAA9E-EF5A-C933-E101-9BEBA4B109D0}"/>
              </a:ext>
            </a:extLst>
          </p:cNvPr>
          <p:cNvSpPr txBox="1"/>
          <p:nvPr/>
        </p:nvSpPr>
        <p:spPr>
          <a:xfrm>
            <a:off x="9843876" y="126782"/>
            <a:ext cx="2348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Logo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A20C69-5610-CCBB-D9C4-8103BA14C049}"/>
              </a:ext>
            </a:extLst>
          </p:cNvPr>
          <p:cNvSpPr txBox="1"/>
          <p:nvPr/>
        </p:nvSpPr>
        <p:spPr>
          <a:xfrm>
            <a:off x="4804022" y="142885"/>
            <a:ext cx="325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Name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411021-50E8-CB1A-6D04-358D3C1428F0}"/>
              </a:ext>
            </a:extLst>
          </p:cNvPr>
          <p:cNvSpPr txBox="1"/>
          <p:nvPr/>
        </p:nvSpPr>
        <p:spPr>
          <a:xfrm>
            <a:off x="2964095" y="4125673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Lessons Learned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677D35-AC43-AF68-E39E-E52F8975EC10}"/>
              </a:ext>
            </a:extLst>
          </p:cNvPr>
          <p:cNvSpPr txBox="1"/>
          <p:nvPr/>
        </p:nvSpPr>
        <p:spPr>
          <a:xfrm>
            <a:off x="2972948" y="4512752"/>
            <a:ext cx="3271733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lessons learned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DBD5DF-6D08-D01E-F6ED-296CD6A909EE}"/>
              </a:ext>
            </a:extLst>
          </p:cNvPr>
          <p:cNvSpPr txBox="1"/>
          <p:nvPr/>
        </p:nvSpPr>
        <p:spPr>
          <a:xfrm>
            <a:off x="2955243" y="915251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Accomplishments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91333F-FDF7-A9EF-A43E-C5FF7AAF0809}"/>
              </a:ext>
            </a:extLst>
          </p:cNvPr>
          <p:cNvSpPr txBox="1"/>
          <p:nvPr/>
        </p:nvSpPr>
        <p:spPr>
          <a:xfrm>
            <a:off x="2964095" y="1289581"/>
            <a:ext cx="3271733" cy="28007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accomplishments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C6B63C-FBA9-779E-B68B-D9314DA6FDF6}"/>
              </a:ext>
            </a:extLst>
          </p:cNvPr>
          <p:cNvSpPr txBox="1"/>
          <p:nvPr/>
        </p:nvSpPr>
        <p:spPr>
          <a:xfrm>
            <a:off x="1338459" y="-38636"/>
            <a:ext cx="14060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Development</a:t>
            </a:r>
          </a:p>
        </p:txBody>
      </p:sp>
      <p:pic>
        <p:nvPicPr>
          <p:cNvPr id="26" name="Graphic 25" descr="Building Brick Wall outline">
            <a:extLst>
              <a:ext uri="{FF2B5EF4-FFF2-40B4-BE49-F238E27FC236}">
                <a16:creationId xmlns:a16="http://schemas.microsoft.com/office/drawing/2014/main" id="{F692FA16-138B-FEFA-C7C9-52CC4E3B26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3572" y="10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3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Custom 26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3073"/>
      </a:accent1>
      <a:accent2>
        <a:srgbClr val="CB2229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95">
      <a:majorFont>
        <a:latin typeface="Adobe Garamond Pro Bold"/>
        <a:ea typeface=""/>
        <a:cs typeface=""/>
      </a:majorFont>
      <a:minorFont>
        <a:latin typeface="Adobe Garamon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32CB0FF-1171-4942-AB20-597DC20D7061}" vid="{12044BF0-07FC-441B-BD5B-07B492E134EF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822</Words>
  <Application>Microsoft Office PowerPoint</Application>
  <PresentationFormat>Widescreen</PresentationFormat>
  <Paragraphs>319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Adobe Garamond Pro</vt:lpstr>
      <vt:lpstr>Aptos</vt:lpstr>
      <vt:lpstr>Arial</vt:lpstr>
      <vt:lpstr>Calibri</vt:lpstr>
      <vt:lpstr>Futura Std Book</vt:lpstr>
      <vt:lpstr>2_Office Theme</vt:lpstr>
      <vt:lpstr>1_Office Theme</vt:lpstr>
      <vt:lpstr>3_Office Theme</vt:lpstr>
      <vt:lpstr>Health Equity Capstone Event</vt:lpstr>
      <vt:lpstr>Purpose</vt:lpstr>
      <vt:lpstr>Benefits to Your Organization</vt:lpstr>
      <vt:lpstr>Instructions</vt:lpstr>
      <vt:lpstr>Assigned Dates for Your Capstone</vt:lpstr>
      <vt:lpstr>Preparation</vt:lpstr>
      <vt:lpstr>PowerPoint Presentation</vt:lpstr>
      <vt:lpstr>PowerPoint Presentation</vt:lpstr>
      <vt:lpstr>PowerPoint Presentation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Autumn Campbell</dc:creator>
  <cp:lastModifiedBy>Autumn Campbell</cp:lastModifiedBy>
  <cp:revision>3</cp:revision>
  <dcterms:created xsi:type="dcterms:W3CDTF">2025-01-16T17:05:21Z</dcterms:created>
  <dcterms:modified xsi:type="dcterms:W3CDTF">2025-01-16T17:10:33Z</dcterms:modified>
</cp:coreProperties>
</file>