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9" r:id="rId2"/>
  </p:sldMasterIdLst>
  <p:notesMasterIdLst>
    <p:notesMasterId r:id="rId25"/>
  </p:notesMasterIdLst>
  <p:sldIdLst>
    <p:sldId id="1017" r:id="rId3"/>
    <p:sldId id="1000" r:id="rId4"/>
    <p:sldId id="1929" r:id="rId5"/>
    <p:sldId id="1924" r:id="rId6"/>
    <p:sldId id="2016" r:id="rId7"/>
    <p:sldId id="1927" r:id="rId8"/>
    <p:sldId id="2020" r:id="rId9"/>
    <p:sldId id="1021" r:id="rId10"/>
    <p:sldId id="1018" r:id="rId11"/>
    <p:sldId id="1999" r:id="rId12"/>
    <p:sldId id="2007" r:id="rId13"/>
    <p:sldId id="1982" r:id="rId14"/>
    <p:sldId id="2013" r:id="rId15"/>
    <p:sldId id="1986" r:id="rId16"/>
    <p:sldId id="2005" r:id="rId17"/>
    <p:sldId id="2032" r:id="rId18"/>
    <p:sldId id="2040" r:id="rId19"/>
    <p:sldId id="2041" r:id="rId20"/>
    <p:sldId id="2008" r:id="rId21"/>
    <p:sldId id="1028" r:id="rId22"/>
    <p:sldId id="1985" r:id="rId23"/>
    <p:sldId id="192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2"/>
    <a:srgbClr val="00A6B2"/>
    <a:srgbClr val="009952"/>
    <a:srgbClr val="99CCFF"/>
    <a:srgbClr val="FFC579"/>
    <a:srgbClr val="FF7106"/>
    <a:srgbClr val="88C15E"/>
    <a:srgbClr val="C6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2372" autoAdjust="0"/>
  </p:normalViewPr>
  <p:slideViewPr>
    <p:cSldViewPr snapToGrid="0" snapToObjects="1">
      <p:cViewPr varScale="1">
        <p:scale>
          <a:sx n="107" d="100"/>
          <a:sy n="107" d="100"/>
        </p:scale>
        <p:origin x="636" y="102"/>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8D85E-AEBD-430A-99AC-35CC402F802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D89733A-AEE2-42B7-81F9-06958C30C4EC}">
      <dgm:prSet phldrT="[Text]" custT="1"/>
      <dgm:spPr>
        <a:solidFill>
          <a:srgbClr val="0063A2"/>
        </a:solidFill>
      </dgm:spPr>
      <dgm:t>
        <a:bodyPr/>
        <a:lstStyle/>
        <a:p>
          <a:pPr algn="ctr"/>
          <a:r>
            <a:rPr lang="en-US" sz="3200" b="1" dirty="0">
              <a:latin typeface="Dubai Light" panose="020B0303030403030204" pitchFamily="34" charset="-78"/>
              <a:cs typeface="Dubai Light" panose="020B0303030403030204" pitchFamily="34" charset="-78"/>
            </a:rPr>
            <a:t>Partnership to Align Social Care</a:t>
          </a:r>
        </a:p>
      </dgm:t>
    </dgm:pt>
    <dgm:pt modelId="{0535FE3B-3F0B-4618-BCEC-B5FC27F9437C}" type="parTrans" cxnId="{BD51B1FC-1256-4B19-8838-B27462EB48F5}">
      <dgm:prSet/>
      <dgm:spPr/>
      <dgm:t>
        <a:bodyPr/>
        <a:lstStyle/>
        <a:p>
          <a:endParaRPr lang="en-US"/>
        </a:p>
      </dgm:t>
    </dgm:pt>
    <dgm:pt modelId="{77BC5871-C0A9-4170-B587-65112B073E87}" type="sibTrans" cxnId="{BD51B1FC-1256-4B19-8838-B27462EB48F5}">
      <dgm:prSet/>
      <dgm:spPr/>
      <dgm:t>
        <a:bodyPr/>
        <a:lstStyle/>
        <a:p>
          <a:endParaRPr lang="en-US"/>
        </a:p>
      </dgm:t>
    </dgm:pt>
    <dgm:pt modelId="{085A1C9D-1763-47D2-B665-1BCD43D8398D}">
      <dgm:prSet phldrT="[Text]" custT="1"/>
      <dgm:spPr>
        <a:solidFill>
          <a:srgbClr val="00A6B2"/>
        </a:solidFill>
      </dgm:spPr>
      <dgm:t>
        <a:bodyPr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u="sng" dirty="0">
              <a:latin typeface="Dubai Light" panose="020B0303030403030204" pitchFamily="34" charset="-78"/>
              <a:cs typeface="Dubai Light" panose="020B0303030403030204" pitchFamily="34" charset="-78"/>
            </a:rPr>
            <a:t>CBOs</a:t>
          </a:r>
          <a:br>
            <a:rPr lang="en-US" sz="1400" dirty="0">
              <a:latin typeface="Dubai Light" panose="020B0303030403030204" pitchFamily="34" charset="-78"/>
              <a:cs typeface="Dubai Light" panose="020B0303030403030204" pitchFamily="34" charset="-78"/>
            </a:rPr>
          </a:br>
          <a:r>
            <a:rPr lang="en-US" sz="1200" dirty="0" err="1">
              <a:latin typeface="Dubai Light" panose="020B0303030403030204" pitchFamily="34" charset="-78"/>
              <a:cs typeface="Dubai Light" panose="020B0303030403030204" pitchFamily="34" charset="-78"/>
            </a:rPr>
            <a:t>AgeSpan</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Aging &amp; In-Home Services of Northeast Indiana, Inc.</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Bay Aging</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Community Catalyst</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Denver Regional Council of Govt</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Detroit Area Agency on Aging</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Healthy Living for Maine</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Houston AAA/ADRC &amp; Houston Health Department</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Mid-America Regional Council</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Ohio Association of AAAs</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Partners in Care Foundation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latin typeface="Dubai Light" panose="020B0303030403030204" pitchFamily="34" charset="-78"/>
              <a:cs typeface="Dubai Light" panose="020B0303030403030204" pitchFamily="34" charset="-78"/>
            </a:rPr>
            <a:t>Pathways Community HUB Institute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latin typeface="Dubai Light" panose="020B0303030403030204" pitchFamily="34" charset="-78"/>
              <a:cs typeface="Dubai Light" panose="020B0303030403030204" pitchFamily="34" charset="-78"/>
            </a:rPr>
            <a:t>Piedmont Triad Regional Council</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latin typeface="Dubai Light" panose="020B0303030403030204" pitchFamily="34" charset="-78"/>
              <a:cs typeface="Dubai Light" panose="020B0303030403030204" pitchFamily="34" charset="-78"/>
            </a:rPr>
            <a:t>Region IV Area Agency on Aging</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Trellis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latin typeface="Dubai Light" panose="020B0303030403030204" pitchFamily="34" charset="-78"/>
              <a:cs typeface="Dubai Light" panose="020B0303030403030204" pitchFamily="34" charset="-78"/>
            </a:rPr>
            <a:t>Western NY Integrated Care Collaborative</a:t>
          </a:r>
          <a:br>
            <a:rPr lang="en-US" sz="1200" dirty="0">
              <a:latin typeface="Dubai Light" panose="020B0303030403030204" pitchFamily="34" charset="-78"/>
              <a:cs typeface="Dubai Light" panose="020B0303030403030204" pitchFamily="34" charset="-78"/>
            </a:rPr>
          </a:br>
          <a:r>
            <a:rPr lang="en-US" sz="1200" dirty="0">
              <a:latin typeface="Dubai Light" panose="020B0303030403030204" pitchFamily="34" charset="-78"/>
              <a:cs typeface="Dubai Light" panose="020B0303030403030204" pitchFamily="34" charset="-78"/>
            </a:rPr>
            <a:t>YMCA of Metropolitan Milwaukee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latin typeface="Dubai Light" panose="020B0303030403030204" pitchFamily="34" charset="-78"/>
              <a:cs typeface="Dubai Light" panose="020B0303030403030204" pitchFamily="34" charset="-78"/>
            </a:rPr>
            <a:t>YMCA of the USA</a:t>
          </a:r>
        </a:p>
        <a:p>
          <a:pPr algn="ctr">
            <a:lnSpc>
              <a:spcPct val="100000"/>
            </a:lnSpc>
            <a:spcBef>
              <a:spcPts val="0"/>
            </a:spcBef>
          </a:pPr>
          <a:endParaRPr lang="en-US" sz="1400" b="0" spc="-30" dirty="0">
            <a:latin typeface="Dubai Light" panose="020B0303030403030204" pitchFamily="34" charset="-78"/>
            <a:cs typeface="Dubai Light" panose="020B0303030403030204" pitchFamily="34" charset="-78"/>
          </a:endParaRPr>
        </a:p>
      </dgm:t>
    </dgm:pt>
    <dgm:pt modelId="{F6BB9A7C-21A8-47EC-BDB7-EEF9FB771DDC}" type="parTrans" cxnId="{0FA22EAB-08D6-4E24-84D8-49EB1C99E493}">
      <dgm:prSet/>
      <dgm:spPr/>
      <dgm:t>
        <a:bodyPr/>
        <a:lstStyle/>
        <a:p>
          <a:endParaRPr lang="en-US"/>
        </a:p>
      </dgm:t>
    </dgm:pt>
    <dgm:pt modelId="{15C767A6-E726-434A-B770-ACF39292EF3D}" type="sibTrans" cxnId="{0FA22EAB-08D6-4E24-84D8-49EB1C99E493}">
      <dgm:prSet/>
      <dgm:spPr/>
      <dgm:t>
        <a:bodyPr/>
        <a:lstStyle/>
        <a:p>
          <a:endParaRPr lang="en-US"/>
        </a:p>
      </dgm:t>
    </dgm:pt>
    <dgm:pt modelId="{7377D9BD-71B5-4A81-8F4C-B806FDC6B7B3}">
      <dgm:prSet phldrT="[Text]" custT="1"/>
      <dgm:spPr>
        <a:solidFill>
          <a:srgbClr val="00A6B2"/>
        </a:solidFill>
      </dgm:spPr>
      <dgm:t>
        <a:bodyPr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u="sng" dirty="0">
              <a:latin typeface="Dubai Light" panose="020B0303030403030204" pitchFamily="34" charset="-78"/>
              <a:cs typeface="Dubai Light" panose="020B0303030403030204" pitchFamily="34" charset="-78"/>
            </a:rPr>
            <a:t>Associations/Agency</a:t>
          </a:r>
          <a:br>
            <a:rPr lang="en-US" sz="800" dirty="0">
              <a:latin typeface="Dubai Light" panose="020B0303030403030204" pitchFamily="34" charset="-78"/>
              <a:cs typeface="Dubai Light" panose="020B0303030403030204" pitchFamily="34" charset="-78"/>
            </a:rPr>
          </a:br>
          <a:r>
            <a:rPr lang="en-US" sz="1100" dirty="0" err="1">
              <a:latin typeface="Dubai Light" panose="020B0303030403030204" pitchFamily="34" charset="-78"/>
              <a:cs typeface="Dubai Light" panose="020B0303030403030204" pitchFamily="34" charset="-78"/>
            </a:rPr>
            <a:t>ADvancing</a:t>
          </a:r>
          <a:r>
            <a:rPr lang="en-US" sz="1100" dirty="0">
              <a:latin typeface="Dubai Light" panose="020B0303030403030204" pitchFamily="34" charset="-78"/>
              <a:cs typeface="Dubai Light" panose="020B0303030403030204" pitchFamily="34" charset="-78"/>
            </a:rPr>
            <a:t> States*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AHIP</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AMA</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American Academy of Family Physicians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American Hospital Association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dirty="0">
              <a:latin typeface="Dubai Light" panose="020B0303030403030204" pitchFamily="34" charset="-78"/>
              <a:cs typeface="Dubai Light" panose="020B0303030403030204" pitchFamily="34" charset="-78"/>
            </a:rPr>
            <a:t>America’s Physician Groups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Assoc of Asian Pacific </a:t>
          </a:r>
          <a:r>
            <a:rPr lang="en-US" sz="1100" dirty="0" err="1">
              <a:latin typeface="Dubai Light" panose="020B0303030403030204" pitchFamily="34" charset="-78"/>
              <a:cs typeface="Dubai Light" panose="020B0303030403030204" pitchFamily="34" charset="-78"/>
            </a:rPr>
            <a:t>Cmty</a:t>
          </a:r>
          <a:r>
            <a:rPr lang="en-US" sz="1100" dirty="0">
              <a:latin typeface="Dubai Light" panose="020B0303030403030204" pitchFamily="34" charset="-78"/>
              <a:cs typeface="Dubai Light" panose="020B0303030403030204" pitchFamily="34" charset="-78"/>
            </a:rPr>
            <a:t> Health Organizations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dirty="0" err="1">
              <a:latin typeface="Dubai Light" panose="020B0303030403030204" pitchFamily="34" charset="-78"/>
              <a:cs typeface="Dubai Light" panose="020B0303030403030204" pitchFamily="34" charset="-78"/>
            </a:rPr>
            <a:t>Assoc</a:t>
          </a:r>
          <a:r>
            <a:rPr lang="en-US" sz="1100" dirty="0">
              <a:latin typeface="Dubai Light" panose="020B0303030403030204" pitchFamily="34" charset="-78"/>
              <a:cs typeface="Dubai Light" panose="020B0303030403030204" pitchFamily="34" charset="-78"/>
            </a:rPr>
            <a:t> of Community Affiliated Plans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Food is Medicine Coalition</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Lutheran Services in America</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National Association of Medicaid Directors*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National Association of Community Health Centers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Social Current</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Special Needs Plan Alliance</a:t>
          </a:r>
          <a:br>
            <a:rPr lang="en-US" sz="1100" dirty="0">
              <a:latin typeface="Dubai Light" panose="020B0303030403030204" pitchFamily="34" charset="-78"/>
              <a:cs typeface="Dubai Light" panose="020B0303030403030204" pitchFamily="34" charset="-78"/>
            </a:rPr>
          </a:br>
          <a:r>
            <a:rPr lang="en-US" sz="1100" dirty="0" err="1">
              <a:latin typeface="Dubai Light" panose="020B0303030403030204" pitchFamily="34" charset="-78"/>
              <a:cs typeface="Dubai Light" panose="020B0303030403030204" pitchFamily="34" charset="-78"/>
            </a:rPr>
            <a:t>USAging</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Administration for Community Living (ACL)**</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Center for Medicare &amp; Medicaid Innovation (CMMI)**</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Center for Medicaid &amp; CHIP Services (CMCS)**</a:t>
          </a:r>
          <a:br>
            <a:rPr lang="en-US" sz="1100" dirty="0">
              <a:latin typeface="Dubai Light" panose="020B0303030403030204" pitchFamily="34" charset="-78"/>
              <a:cs typeface="Dubai Light" panose="020B0303030403030204" pitchFamily="34" charset="-78"/>
            </a:rPr>
          </a:br>
          <a:r>
            <a:rPr lang="en-US" sz="1100" dirty="0">
              <a:latin typeface="Dubai Light" panose="020B0303030403030204" pitchFamily="34" charset="-78"/>
              <a:cs typeface="Dubai Light" panose="020B0303030403030204" pitchFamily="34" charset="-78"/>
            </a:rPr>
            <a:t>Office of the National Coordinator for Health IT (ONC)**</a:t>
          </a:r>
          <a:br>
            <a:rPr lang="en-US" sz="1100" dirty="0">
              <a:latin typeface="Dubai Light" panose="020B0303030403030204" pitchFamily="34" charset="-78"/>
              <a:cs typeface="Dubai Light" panose="020B0303030403030204" pitchFamily="34" charset="-78"/>
            </a:rPr>
          </a:br>
          <a:r>
            <a:rPr lang="en-US" sz="1100" i="1" dirty="0">
              <a:latin typeface="Dubai Light" panose="020B0303030403030204" pitchFamily="34" charset="-78"/>
              <a:cs typeface="Dubai Light" panose="020B0303030403030204" pitchFamily="34" charset="-78"/>
            </a:rPr>
            <a:t>*Non-Voting Member/Liaison \ **Federal Liaisons </a:t>
          </a:r>
          <a:endParaRPr lang="en-US" sz="1100" dirty="0">
            <a:latin typeface="Dubai Light" panose="020B0303030403030204" pitchFamily="34" charset="-78"/>
            <a:cs typeface="Dubai Light" panose="020B0303030403030204" pitchFamily="34" charset="-78"/>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800" dirty="0">
            <a:latin typeface="Dubai Light" panose="020B0303030403030204" pitchFamily="34" charset="-78"/>
            <a:cs typeface="Dubai Light" panose="020B0303030403030204" pitchFamily="34" charset="-78"/>
          </a:endParaRPr>
        </a:p>
      </dgm:t>
    </dgm:pt>
    <dgm:pt modelId="{6147A56F-7CC1-4724-BF68-6FD6935CB0D0}" type="parTrans" cxnId="{BC65506F-DAF2-4ECB-A50B-48618B36835C}">
      <dgm:prSet/>
      <dgm:spPr/>
      <dgm:t>
        <a:bodyPr/>
        <a:lstStyle/>
        <a:p>
          <a:endParaRPr lang="en-US"/>
        </a:p>
      </dgm:t>
    </dgm:pt>
    <dgm:pt modelId="{7888F42D-D6A6-4BED-92A3-4B48FD19C12C}" type="sibTrans" cxnId="{BC65506F-DAF2-4ECB-A50B-48618B36835C}">
      <dgm:prSet/>
      <dgm:spPr/>
      <dgm:t>
        <a:bodyPr/>
        <a:lstStyle/>
        <a:p>
          <a:endParaRPr lang="en-US"/>
        </a:p>
      </dgm:t>
    </dgm:pt>
    <dgm:pt modelId="{162B4B32-A1F1-4848-AB46-E363E1B07BB1}">
      <dgm:prSet phldrT="[Text]" custT="1"/>
      <dgm:spPr>
        <a:solidFill>
          <a:srgbClr val="00A6B2"/>
        </a:solidFill>
      </dgm:spPr>
      <dgm:t>
        <a:bodyPr anchor="t" anchorCtr="0"/>
        <a:lstStyle/>
        <a:p>
          <a:pPr algn="ctr" defTabSz="914400">
            <a:lnSpc>
              <a:spcPct val="100000"/>
            </a:lnSpc>
            <a:spcAft>
              <a:spcPts val="0"/>
            </a:spcAft>
            <a:defRPr/>
          </a:pPr>
          <a:r>
            <a:rPr lang="en-US" sz="1800" b="1" u="sng" dirty="0">
              <a:solidFill>
                <a:schemeClr val="bg1"/>
              </a:solidFill>
              <a:latin typeface="Dubai Light" panose="020B0303030403030204" pitchFamily="34" charset="-78"/>
              <a:cs typeface="Dubai Light" panose="020B0303030403030204" pitchFamily="34" charset="-78"/>
            </a:rPr>
            <a:t>Other</a:t>
          </a:r>
        </a:p>
        <a:p>
          <a:pPr algn="ctr" defTabSz="914400">
            <a:lnSpc>
              <a:spcPct val="100000"/>
            </a:lnSpc>
            <a:spcAft>
              <a:spcPts val="0"/>
            </a:spcAft>
            <a:defRPr/>
          </a:pPr>
          <a:r>
            <a:rPr lang="en-US" sz="1210" dirty="0">
              <a:solidFill>
                <a:schemeClr val="bg1"/>
              </a:solidFill>
              <a:latin typeface="Dubai Light" panose="020B0303030403030204" pitchFamily="34" charset="-78"/>
              <a:cs typeface="Dubai Light" panose="020B0303030403030204" pitchFamily="34" charset="-78"/>
            </a:rPr>
            <a:t>Camden Coalition of Healthcare Providers</a:t>
          </a:r>
          <a:br>
            <a:rPr lang="en-US" sz="1210" dirty="0">
              <a:solidFill>
                <a:schemeClr val="bg1"/>
              </a:solidFill>
              <a:latin typeface="Dubai Light" panose="020B0303030403030204" pitchFamily="34" charset="-78"/>
              <a:cs typeface="Dubai Light" panose="020B0303030403030204" pitchFamily="34" charset="-78"/>
            </a:rPr>
          </a:br>
          <a:r>
            <a:rPr lang="en-US" sz="1210" dirty="0">
              <a:solidFill>
                <a:schemeClr val="bg1"/>
              </a:solidFill>
              <a:latin typeface="Dubai Light" panose="020B0303030403030204" pitchFamily="34" charset="-78"/>
              <a:cs typeface="Dubai Light" panose="020B0303030403030204" pitchFamily="34" charset="-78"/>
            </a:rPr>
            <a:t>Center for Health Care Strategies</a:t>
          </a:r>
        </a:p>
        <a:p>
          <a:pPr algn="ctr" defTabSz="914400">
            <a:lnSpc>
              <a:spcPct val="100000"/>
            </a:lnSpc>
            <a:spcAft>
              <a:spcPts val="0"/>
            </a:spcAft>
            <a:defRPr/>
          </a:pPr>
          <a:r>
            <a:rPr lang="en-US" sz="1210" dirty="0">
              <a:solidFill>
                <a:schemeClr val="bg1"/>
              </a:solidFill>
              <a:latin typeface="Dubai Light" panose="020B0303030403030204" pitchFamily="34" charset="-78"/>
              <a:cs typeface="Dubai Light" panose="020B0303030403030204" pitchFamily="34" charset="-78"/>
            </a:rPr>
            <a:t>Center for Practical Bioethics</a:t>
          </a:r>
        </a:p>
        <a:p>
          <a:pPr algn="ctr" defTabSz="914400">
            <a:lnSpc>
              <a:spcPct val="100000"/>
            </a:lnSpc>
            <a:spcAft>
              <a:spcPts val="0"/>
            </a:spcAft>
            <a:defRPr/>
          </a:pPr>
          <a:r>
            <a:rPr lang="en-US" sz="1210" dirty="0" err="1">
              <a:solidFill>
                <a:schemeClr val="bg1"/>
              </a:solidFill>
              <a:latin typeface="Dubai Light" panose="020B0303030403030204" pitchFamily="34" charset="-78"/>
              <a:cs typeface="Dubai Light" panose="020B0303030403030204" pitchFamily="34" charset="-78"/>
            </a:rPr>
            <a:t>Clearlink</a:t>
          </a:r>
          <a:r>
            <a:rPr lang="en-US" sz="1210" dirty="0">
              <a:solidFill>
                <a:schemeClr val="bg1"/>
              </a:solidFill>
              <a:latin typeface="Dubai Light" panose="020B0303030403030204" pitchFamily="34" charset="-78"/>
              <a:cs typeface="Dubai Light" panose="020B0303030403030204" pitchFamily="34" charset="-78"/>
            </a:rPr>
            <a:t> Partners</a:t>
          </a:r>
        </a:p>
        <a:p>
          <a:pPr algn="ctr" defTabSz="914400">
            <a:lnSpc>
              <a:spcPct val="100000"/>
            </a:lnSpc>
            <a:spcAft>
              <a:spcPts val="0"/>
            </a:spcAft>
            <a:defRPr/>
          </a:pPr>
          <a:r>
            <a:rPr lang="en-US" sz="1210" dirty="0" err="1">
              <a:solidFill>
                <a:schemeClr val="bg1"/>
              </a:solidFill>
              <a:latin typeface="Dubai Light" panose="020B0303030403030204" pitchFamily="34" charset="-78"/>
              <a:cs typeface="Dubai Light" panose="020B0303030403030204" pitchFamily="34" charset="-78"/>
            </a:rPr>
            <a:t>Comagine</a:t>
          </a:r>
          <a:r>
            <a:rPr lang="en-US" sz="1210" dirty="0">
              <a:solidFill>
                <a:schemeClr val="bg1"/>
              </a:solidFill>
              <a:latin typeface="Dubai Light" panose="020B0303030403030204" pitchFamily="34" charset="-78"/>
              <a:cs typeface="Dubai Light" panose="020B0303030403030204" pitchFamily="34" charset="-78"/>
            </a:rPr>
            <a:t> Health</a:t>
          </a:r>
        </a:p>
        <a:p>
          <a:pPr algn="ctr" defTabSz="914400">
            <a:lnSpc>
              <a:spcPct val="100000"/>
            </a:lnSpc>
            <a:spcAft>
              <a:spcPts val="0"/>
            </a:spcAft>
            <a:defRPr/>
          </a:pPr>
          <a:r>
            <a:rPr lang="en-US" sz="1210" dirty="0">
              <a:solidFill>
                <a:schemeClr val="bg1"/>
              </a:solidFill>
              <a:latin typeface="Dubai Light" panose="020B0303030403030204" pitchFamily="34" charset="-78"/>
              <a:cs typeface="Dubai Light" panose="020B0303030403030204" pitchFamily="34" charset="-78"/>
            </a:rPr>
            <a:t>Concert Health</a:t>
          </a:r>
        </a:p>
        <a:p>
          <a:pPr algn="ctr" defTabSz="914400">
            <a:lnSpc>
              <a:spcPct val="100000"/>
            </a:lnSpc>
            <a:spcAft>
              <a:spcPts val="0"/>
            </a:spcAft>
            <a:defRPr/>
          </a:pPr>
          <a:r>
            <a:rPr lang="en-US" sz="1210" dirty="0">
              <a:solidFill>
                <a:schemeClr val="bg1"/>
              </a:solidFill>
              <a:latin typeface="Dubai Light" panose="020B0303030403030204" pitchFamily="34" charset="-78"/>
              <a:cs typeface="Dubai Light" panose="020B0303030403030204" pitchFamily="34" charset="-78"/>
            </a:rPr>
            <a:t>Duke-Margolis Center for Health Policy</a:t>
          </a:r>
          <a:br>
            <a:rPr lang="en-US" sz="1210" dirty="0">
              <a:solidFill>
                <a:schemeClr val="bg1"/>
              </a:solidFill>
              <a:latin typeface="Dubai Light" panose="020B0303030403030204" pitchFamily="34" charset="-78"/>
              <a:cs typeface="Dubai Light" panose="020B0303030403030204" pitchFamily="34" charset="-78"/>
            </a:rPr>
          </a:br>
          <a:r>
            <a:rPr lang="en-US" sz="1210" dirty="0">
              <a:solidFill>
                <a:schemeClr val="bg1"/>
              </a:solidFill>
              <a:latin typeface="Dubai Light" panose="020B0303030403030204" pitchFamily="34" charset="-78"/>
              <a:cs typeface="Dubai Light" panose="020B0303030403030204" pitchFamily="34" charset="-78"/>
            </a:rPr>
            <a:t>Epiphany LLC</a:t>
          </a:r>
          <a:br>
            <a:rPr lang="en-US" sz="1210" dirty="0">
              <a:solidFill>
                <a:schemeClr val="bg1"/>
              </a:solidFill>
              <a:latin typeface="Dubai Light" panose="020B0303030403030204" pitchFamily="34" charset="-78"/>
              <a:cs typeface="Dubai Light" panose="020B0303030403030204" pitchFamily="34" charset="-78"/>
            </a:rPr>
          </a:br>
          <a:r>
            <a:rPr lang="en-US" sz="1210" dirty="0" err="1">
              <a:solidFill>
                <a:schemeClr val="bg1"/>
              </a:solidFill>
              <a:latin typeface="Dubai Light" panose="020B0303030403030204" pitchFamily="34" charset="-78"/>
              <a:cs typeface="Dubai Light" panose="020B0303030403030204" pitchFamily="34" charset="-78"/>
            </a:rPr>
            <a:t>Eviset</a:t>
          </a:r>
          <a:br>
            <a:rPr lang="en-US" sz="1210" dirty="0">
              <a:solidFill>
                <a:schemeClr val="bg1"/>
              </a:solidFill>
              <a:latin typeface="Dubai Light" panose="020B0303030403030204" pitchFamily="34" charset="-78"/>
              <a:cs typeface="Dubai Light" panose="020B0303030403030204" pitchFamily="34" charset="-78"/>
            </a:rPr>
          </a:br>
          <a:r>
            <a:rPr lang="en-US" sz="1210" dirty="0">
              <a:solidFill>
                <a:schemeClr val="bg1"/>
              </a:solidFill>
              <a:latin typeface="Dubai Light" panose="020B0303030403030204" pitchFamily="34" charset="-78"/>
              <a:cs typeface="Dubai Light" panose="020B0303030403030204" pitchFamily="34" charset="-78"/>
            </a:rPr>
            <a:t>Freedmen’s Health</a:t>
          </a:r>
          <a:br>
            <a:rPr lang="en-US" sz="1210" dirty="0">
              <a:solidFill>
                <a:schemeClr val="bg1"/>
              </a:solidFill>
              <a:latin typeface="Dubai Light" panose="020B0303030403030204" pitchFamily="34" charset="-78"/>
              <a:cs typeface="Dubai Light" panose="020B0303030403030204" pitchFamily="34" charset="-78"/>
            </a:rPr>
          </a:br>
          <a:r>
            <a:rPr lang="en-US" sz="1210" dirty="0">
              <a:solidFill>
                <a:schemeClr val="bg1"/>
              </a:solidFill>
              <a:latin typeface="Dubai Light" panose="020B0303030403030204" pitchFamily="34" charset="-78"/>
              <a:cs typeface="Dubai Light" panose="020B0303030403030204" pitchFamily="34" charset="-78"/>
            </a:rPr>
            <a:t>Gravity Project</a:t>
          </a:r>
          <a:br>
            <a:rPr lang="en-US" sz="1210" dirty="0">
              <a:solidFill>
                <a:schemeClr val="bg1"/>
              </a:solidFill>
              <a:latin typeface="Dubai Light" panose="020B0303030403030204" pitchFamily="34" charset="-78"/>
              <a:cs typeface="Dubai Light" panose="020B0303030403030204" pitchFamily="34" charset="-78"/>
            </a:rPr>
          </a:br>
          <a:r>
            <a:rPr lang="en-US" sz="1210" dirty="0">
              <a:solidFill>
                <a:schemeClr val="bg1"/>
              </a:solidFill>
              <a:latin typeface="Dubai Light" panose="020B0303030403030204" pitchFamily="34" charset="-78"/>
              <a:cs typeface="Dubai Light" panose="020B0303030403030204" pitchFamily="34" charset="-78"/>
            </a:rPr>
            <a:t>Health Care Transformation Task Force</a:t>
          </a:r>
          <a:br>
            <a:rPr lang="en-US" sz="1210" dirty="0">
              <a:solidFill>
                <a:schemeClr val="bg1"/>
              </a:solidFill>
              <a:latin typeface="Dubai Light" panose="020B0303030403030204" pitchFamily="34" charset="-78"/>
              <a:cs typeface="Dubai Light" panose="020B0303030403030204" pitchFamily="34" charset="-78"/>
            </a:rPr>
          </a:br>
          <a:r>
            <a:rPr lang="en-US" sz="1210" dirty="0">
              <a:solidFill>
                <a:schemeClr val="bg1"/>
              </a:solidFill>
              <a:latin typeface="Dubai Light" panose="020B0303030403030204" pitchFamily="34" charset="-78"/>
              <a:cs typeface="Dubai Light" panose="020B0303030403030204" pitchFamily="34" charset="-78"/>
            </a:rPr>
            <a:t>Independent Living Research Utilization</a:t>
          </a:r>
        </a:p>
        <a:p>
          <a:pPr algn="ctr" defTabSz="914400">
            <a:lnSpc>
              <a:spcPct val="100000"/>
            </a:lnSpc>
            <a:spcAft>
              <a:spcPts val="0"/>
            </a:spcAft>
            <a:defRPr/>
          </a:pPr>
          <a:r>
            <a:rPr lang="en-US" sz="1210" dirty="0">
              <a:latin typeface="Dubai Light" panose="020B0303030403030204" pitchFamily="34" charset="-78"/>
              <a:cs typeface="Dubai Light" panose="020B0303030403030204" pitchFamily="34" charset="-78"/>
            </a:rPr>
            <a:t>Independent Living Systems, LLC</a:t>
          </a:r>
          <a:br>
            <a:rPr lang="en-US" sz="1210" dirty="0">
              <a:latin typeface="Dubai Light" panose="020B0303030403030204" pitchFamily="34" charset="-78"/>
              <a:cs typeface="Dubai Light" panose="020B0303030403030204" pitchFamily="34" charset="-78"/>
            </a:rPr>
          </a:br>
          <a:r>
            <a:rPr lang="en-US" sz="1210" dirty="0">
              <a:latin typeface="Dubai Light" panose="020B0303030403030204" pitchFamily="34" charset="-78"/>
              <a:cs typeface="Dubai Light" panose="020B0303030403030204" pitchFamily="34" charset="-78"/>
            </a:rPr>
            <a:t>Manatt, Phelps &amp; Phillips, LLP </a:t>
          </a:r>
        </a:p>
        <a:p>
          <a:pPr algn="ctr" defTabSz="914400">
            <a:lnSpc>
              <a:spcPct val="100000"/>
            </a:lnSpc>
            <a:spcAft>
              <a:spcPts val="0"/>
            </a:spcAft>
            <a:defRPr/>
          </a:pPr>
          <a:r>
            <a:rPr lang="en-US" sz="1210" dirty="0">
              <a:latin typeface="Dubai Light" panose="020B0303030403030204" pitchFamily="34" charset="-78"/>
              <a:cs typeface="Dubai Light" panose="020B0303030403030204" pitchFamily="34" charset="-78"/>
            </a:rPr>
            <a:t>Rush University Medical Center</a:t>
          </a:r>
        </a:p>
        <a:p>
          <a:pPr algn="ctr" defTabSz="914400">
            <a:lnSpc>
              <a:spcPct val="100000"/>
            </a:lnSpc>
            <a:spcAft>
              <a:spcPts val="0"/>
            </a:spcAft>
            <a:defRPr/>
          </a:pPr>
          <a:r>
            <a:rPr lang="en-US" sz="1210" dirty="0">
              <a:latin typeface="Dubai Light" panose="020B0303030403030204" pitchFamily="34" charset="-78"/>
              <a:cs typeface="Dubai Light" panose="020B0303030403030204" pitchFamily="34" charset="-78"/>
            </a:rPr>
            <a:t>Winona Health</a:t>
          </a:r>
        </a:p>
      </dgm:t>
    </dgm:pt>
    <dgm:pt modelId="{0965EC6C-F033-4527-8579-B94D83308702}" type="parTrans" cxnId="{02F99C78-674F-4431-ADBE-3BE502DDAD37}">
      <dgm:prSet/>
      <dgm:spPr/>
      <dgm:t>
        <a:bodyPr/>
        <a:lstStyle/>
        <a:p>
          <a:endParaRPr lang="en-US"/>
        </a:p>
      </dgm:t>
    </dgm:pt>
    <dgm:pt modelId="{AA56AEA8-D1F5-4AE2-A727-834E4012D145}" type="sibTrans" cxnId="{02F99C78-674F-4431-ADBE-3BE502DDAD37}">
      <dgm:prSet/>
      <dgm:spPr/>
      <dgm:t>
        <a:bodyPr/>
        <a:lstStyle/>
        <a:p>
          <a:endParaRPr lang="en-US"/>
        </a:p>
      </dgm:t>
    </dgm:pt>
    <dgm:pt modelId="{000DF0BD-A64A-46BF-827F-45101C29FEEF}">
      <dgm:prSet/>
      <dgm:spPr>
        <a:solidFill>
          <a:srgbClr val="00A6B2"/>
        </a:solidFill>
      </dgm:spPr>
      <dgm:t>
        <a:bodyPr/>
        <a:lstStyle/>
        <a:p>
          <a:pPr algn="ctr"/>
          <a:endParaRPr lang="en-US"/>
        </a:p>
      </dgm:t>
    </dgm:pt>
    <dgm:pt modelId="{BE8E58A1-52FB-4490-8D7D-0296FA80B951}" type="parTrans" cxnId="{C4A383C7-4274-4B19-8616-A3D5EA8FA253}">
      <dgm:prSet/>
      <dgm:spPr/>
      <dgm:t>
        <a:bodyPr/>
        <a:lstStyle/>
        <a:p>
          <a:endParaRPr lang="en-US"/>
        </a:p>
      </dgm:t>
    </dgm:pt>
    <dgm:pt modelId="{939B2F7D-4CB6-48C6-B569-4494187A8B93}" type="sibTrans" cxnId="{C4A383C7-4274-4B19-8616-A3D5EA8FA253}">
      <dgm:prSet/>
      <dgm:spPr/>
      <dgm:t>
        <a:bodyPr/>
        <a:lstStyle/>
        <a:p>
          <a:endParaRPr lang="en-US"/>
        </a:p>
      </dgm:t>
    </dgm:pt>
    <dgm:pt modelId="{33B77882-6A58-4F17-ADA5-EA2BAB58F805}" type="pres">
      <dgm:prSet presAssocID="{F588D85E-AEBD-430A-99AC-35CC402F8023}" presName="composite" presStyleCnt="0">
        <dgm:presLayoutVars>
          <dgm:chMax val="1"/>
          <dgm:dir/>
          <dgm:resizeHandles val="exact"/>
        </dgm:presLayoutVars>
      </dgm:prSet>
      <dgm:spPr/>
    </dgm:pt>
    <dgm:pt modelId="{4D4A166A-57E6-4DF5-A539-8F26353B4B04}" type="pres">
      <dgm:prSet presAssocID="{BD89733A-AEE2-42B7-81F9-06958C30C4EC}" presName="roof" presStyleLbl="dkBgShp" presStyleIdx="0" presStyleCnt="2" custScaleX="100000" custScaleY="43165" custLinFactNeighborX="304" custLinFactNeighborY="4611"/>
      <dgm:spPr/>
    </dgm:pt>
    <dgm:pt modelId="{0AB9D549-8498-43CB-BA38-E9E156C361CB}" type="pres">
      <dgm:prSet presAssocID="{BD89733A-AEE2-42B7-81F9-06958C30C4EC}" presName="pillars" presStyleCnt="0"/>
      <dgm:spPr/>
    </dgm:pt>
    <dgm:pt modelId="{8B384737-4A01-4CD5-9DD8-4171456154D9}" type="pres">
      <dgm:prSet presAssocID="{BD89733A-AEE2-42B7-81F9-06958C30C4EC}" presName="pillar1" presStyleLbl="node1" presStyleIdx="0" presStyleCnt="4" custScaleY="137680" custLinFactNeighborX="-1879">
        <dgm:presLayoutVars>
          <dgm:bulletEnabled val="1"/>
        </dgm:presLayoutVars>
      </dgm:prSet>
      <dgm:spPr/>
    </dgm:pt>
    <dgm:pt modelId="{FF3C8A39-43B9-4E70-9948-C3DE67C4FC6C}" type="pres">
      <dgm:prSet presAssocID="{085A1C9D-1763-47D2-B665-1BCD43D8398D}" presName="pillarX" presStyleLbl="node1" presStyleIdx="1" presStyleCnt="4" custScaleX="117187" custScaleY="137799" custLinFactNeighborX="-1879">
        <dgm:presLayoutVars>
          <dgm:bulletEnabled val="1"/>
        </dgm:presLayoutVars>
      </dgm:prSet>
      <dgm:spPr/>
    </dgm:pt>
    <dgm:pt modelId="{60E37A9D-2FFE-4398-BF2F-BD77DA3AD6BF}" type="pres">
      <dgm:prSet presAssocID="{7377D9BD-71B5-4A81-8F4C-B806FDC6B7B3}" presName="pillarX" presStyleLbl="node1" presStyleIdx="2" presStyleCnt="4" custScaleX="121685" custScaleY="138189" custLinFactNeighborX="-1879">
        <dgm:presLayoutVars>
          <dgm:bulletEnabled val="1"/>
        </dgm:presLayoutVars>
      </dgm:prSet>
      <dgm:spPr/>
    </dgm:pt>
    <dgm:pt modelId="{6B116FA4-DDDC-4312-92CC-F12B084E262F}" type="pres">
      <dgm:prSet presAssocID="{162B4B32-A1F1-4848-AB46-E363E1B07BB1}" presName="pillarX" presStyleLbl="node1" presStyleIdx="3" presStyleCnt="4" custScaleX="92525" custScaleY="137994" custLinFactNeighborX="-1879">
        <dgm:presLayoutVars>
          <dgm:bulletEnabled val="1"/>
        </dgm:presLayoutVars>
      </dgm:prSet>
      <dgm:spPr/>
    </dgm:pt>
    <dgm:pt modelId="{32278DC4-0E57-45C4-9B07-AADCABC60E0C}" type="pres">
      <dgm:prSet presAssocID="{BD89733A-AEE2-42B7-81F9-06958C30C4EC}" presName="base" presStyleLbl="dkBgShp" presStyleIdx="1" presStyleCnt="2" custScaleY="98407" custLinFactNeighborX="-76" custLinFactNeighborY="97616"/>
      <dgm:spPr>
        <a:solidFill>
          <a:srgbClr val="0063A2"/>
        </a:solidFill>
      </dgm:spPr>
    </dgm:pt>
  </dgm:ptLst>
  <dgm:cxnLst>
    <dgm:cxn modelId="{08166626-CFC8-47CE-AE17-4260047C9F03}" type="presOf" srcId="{162B4B32-A1F1-4848-AB46-E363E1B07BB1}" destId="{6B116FA4-DDDC-4312-92CC-F12B084E262F}" srcOrd="0" destOrd="0" presId="urn:microsoft.com/office/officeart/2005/8/layout/hList3"/>
    <dgm:cxn modelId="{3CDE5E30-0E05-4008-A7CF-B7053481C705}" type="presOf" srcId="{085A1C9D-1763-47D2-B665-1BCD43D8398D}" destId="{FF3C8A39-43B9-4E70-9948-C3DE67C4FC6C}" srcOrd="0" destOrd="0" presId="urn:microsoft.com/office/officeart/2005/8/layout/hList3"/>
    <dgm:cxn modelId="{BC65506F-DAF2-4ECB-A50B-48618B36835C}" srcId="{BD89733A-AEE2-42B7-81F9-06958C30C4EC}" destId="{7377D9BD-71B5-4A81-8F4C-B806FDC6B7B3}" srcOrd="2" destOrd="0" parTransId="{6147A56F-7CC1-4724-BF68-6FD6935CB0D0}" sibTransId="{7888F42D-D6A6-4BED-92A3-4B48FD19C12C}"/>
    <dgm:cxn modelId="{02F99C78-674F-4431-ADBE-3BE502DDAD37}" srcId="{BD89733A-AEE2-42B7-81F9-06958C30C4EC}" destId="{162B4B32-A1F1-4848-AB46-E363E1B07BB1}" srcOrd="3" destOrd="0" parTransId="{0965EC6C-F033-4527-8579-B94D83308702}" sibTransId="{AA56AEA8-D1F5-4AE2-A727-834E4012D145}"/>
    <dgm:cxn modelId="{35AE8E5A-BE95-4BEE-9065-5A5A615072FE}" type="presOf" srcId="{BD89733A-AEE2-42B7-81F9-06958C30C4EC}" destId="{4D4A166A-57E6-4DF5-A539-8F26353B4B04}" srcOrd="0" destOrd="0" presId="urn:microsoft.com/office/officeart/2005/8/layout/hList3"/>
    <dgm:cxn modelId="{F456EC9A-BB7F-4D24-8500-3773576B16E4}" type="presOf" srcId="{7377D9BD-71B5-4A81-8F4C-B806FDC6B7B3}" destId="{60E37A9D-2FFE-4398-BF2F-BD77DA3AD6BF}" srcOrd="0" destOrd="0" presId="urn:microsoft.com/office/officeart/2005/8/layout/hList3"/>
    <dgm:cxn modelId="{0FA22EAB-08D6-4E24-84D8-49EB1C99E493}" srcId="{BD89733A-AEE2-42B7-81F9-06958C30C4EC}" destId="{085A1C9D-1763-47D2-B665-1BCD43D8398D}" srcOrd="1" destOrd="0" parTransId="{F6BB9A7C-21A8-47EC-BDB7-EEF9FB771DDC}" sibTransId="{15C767A6-E726-434A-B770-ACF39292EF3D}"/>
    <dgm:cxn modelId="{C4A383C7-4274-4B19-8616-A3D5EA8FA253}" srcId="{BD89733A-AEE2-42B7-81F9-06958C30C4EC}" destId="{000DF0BD-A64A-46BF-827F-45101C29FEEF}" srcOrd="0" destOrd="0" parTransId="{BE8E58A1-52FB-4490-8D7D-0296FA80B951}" sibTransId="{939B2F7D-4CB6-48C6-B569-4494187A8B93}"/>
    <dgm:cxn modelId="{2DE79FE5-5FF1-455B-8EAD-077F23EBE9AA}" type="presOf" srcId="{000DF0BD-A64A-46BF-827F-45101C29FEEF}" destId="{8B384737-4A01-4CD5-9DD8-4171456154D9}" srcOrd="0" destOrd="0" presId="urn:microsoft.com/office/officeart/2005/8/layout/hList3"/>
    <dgm:cxn modelId="{F1F826E6-6916-4FAF-9E64-C8E8526F31B2}" type="presOf" srcId="{F588D85E-AEBD-430A-99AC-35CC402F8023}" destId="{33B77882-6A58-4F17-ADA5-EA2BAB58F805}" srcOrd="0" destOrd="0" presId="urn:microsoft.com/office/officeart/2005/8/layout/hList3"/>
    <dgm:cxn modelId="{BD51B1FC-1256-4B19-8838-B27462EB48F5}" srcId="{F588D85E-AEBD-430A-99AC-35CC402F8023}" destId="{BD89733A-AEE2-42B7-81F9-06958C30C4EC}" srcOrd="0" destOrd="0" parTransId="{0535FE3B-3F0B-4618-BCEC-B5FC27F9437C}" sibTransId="{77BC5871-C0A9-4170-B587-65112B073E87}"/>
    <dgm:cxn modelId="{A4072A0F-FE08-440D-AC6D-566F797F0528}" type="presParOf" srcId="{33B77882-6A58-4F17-ADA5-EA2BAB58F805}" destId="{4D4A166A-57E6-4DF5-A539-8F26353B4B04}" srcOrd="0" destOrd="0" presId="urn:microsoft.com/office/officeart/2005/8/layout/hList3"/>
    <dgm:cxn modelId="{771EE009-9562-4F15-B5A9-50196321F839}" type="presParOf" srcId="{33B77882-6A58-4F17-ADA5-EA2BAB58F805}" destId="{0AB9D549-8498-43CB-BA38-E9E156C361CB}" srcOrd="1" destOrd="0" presId="urn:microsoft.com/office/officeart/2005/8/layout/hList3"/>
    <dgm:cxn modelId="{7E546D62-B51A-4F3D-BC4D-EFFA11E99493}" type="presParOf" srcId="{0AB9D549-8498-43CB-BA38-E9E156C361CB}" destId="{8B384737-4A01-4CD5-9DD8-4171456154D9}" srcOrd="0" destOrd="0" presId="urn:microsoft.com/office/officeart/2005/8/layout/hList3"/>
    <dgm:cxn modelId="{CBF24B5B-75D4-4975-A549-542614D94581}" type="presParOf" srcId="{0AB9D549-8498-43CB-BA38-E9E156C361CB}" destId="{FF3C8A39-43B9-4E70-9948-C3DE67C4FC6C}" srcOrd="1" destOrd="0" presId="urn:microsoft.com/office/officeart/2005/8/layout/hList3"/>
    <dgm:cxn modelId="{74B434BB-E33D-4254-8F8A-FFC5F133319E}" type="presParOf" srcId="{0AB9D549-8498-43CB-BA38-E9E156C361CB}" destId="{60E37A9D-2FFE-4398-BF2F-BD77DA3AD6BF}" srcOrd="2" destOrd="0" presId="urn:microsoft.com/office/officeart/2005/8/layout/hList3"/>
    <dgm:cxn modelId="{B03F5EA1-54D6-4AEA-A88F-4130658E9F71}" type="presParOf" srcId="{0AB9D549-8498-43CB-BA38-E9E156C361CB}" destId="{6B116FA4-DDDC-4312-92CC-F12B084E262F}" srcOrd="3" destOrd="0" presId="urn:microsoft.com/office/officeart/2005/8/layout/hList3"/>
    <dgm:cxn modelId="{95C98339-9983-42F8-9249-66464F9F7AE6}" type="presParOf" srcId="{33B77882-6A58-4F17-ADA5-EA2BAB58F805}" destId="{32278DC4-0E57-45C4-9B07-AADCABC60E0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A5F32-5413-463A-ADC7-22B7DD0C76B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61008F9F-BF51-454B-B320-61BC614FC662}">
      <dgm:prSet phldrT="[Text]" custT="1"/>
      <dgm:spPr/>
      <dgm:t>
        <a:bodyPr/>
        <a:lstStyle/>
        <a:p>
          <a:r>
            <a:rPr lang="en-US" sz="3200" b="1" dirty="0">
              <a:latin typeface="Dubai Light" panose="020B0303030403030204" pitchFamily="34" charset="-78"/>
              <a:cs typeface="Dubai Light" panose="020B0303030403030204" pitchFamily="34" charset="-78"/>
            </a:rPr>
            <a:t>Streamline Contracting</a:t>
          </a:r>
        </a:p>
      </dgm:t>
    </dgm:pt>
    <dgm:pt modelId="{1E0804AF-CAD4-443C-936F-58140812DAC8}" type="parTrans" cxnId="{6C2D043C-2F19-49C6-A53C-75439165F166}">
      <dgm:prSet/>
      <dgm:spPr/>
      <dgm:t>
        <a:bodyPr/>
        <a:lstStyle/>
        <a:p>
          <a:endParaRPr lang="en-US"/>
        </a:p>
      </dgm:t>
    </dgm:pt>
    <dgm:pt modelId="{B865945E-45A3-4947-81CA-1C4AC0405F38}" type="sibTrans" cxnId="{6C2D043C-2F19-49C6-A53C-75439165F166}">
      <dgm:prSet/>
      <dgm:spPr/>
      <dgm:t>
        <a:bodyPr/>
        <a:lstStyle/>
        <a:p>
          <a:endParaRPr lang="en-US"/>
        </a:p>
      </dgm:t>
    </dgm:pt>
    <dgm:pt modelId="{64A16F9B-62E1-4B12-BC85-B4A0EDA3EDA1}">
      <dgm:prSet phldrT="[Text]" custT="1"/>
      <dgm:spPr/>
      <dgm:t>
        <a:bodyPr/>
        <a:lstStyle/>
        <a:p>
          <a:r>
            <a:rPr lang="en-US" sz="3200" b="1" dirty="0">
              <a:latin typeface="Dubai Light" panose="020B0303030403030204" pitchFamily="34" charset="-78"/>
              <a:cs typeface="Dubai Light" panose="020B0303030403030204" pitchFamily="34" charset="-78"/>
            </a:rPr>
            <a:t>Facilitate Expanded Social Care Billing</a:t>
          </a:r>
        </a:p>
      </dgm:t>
    </dgm:pt>
    <dgm:pt modelId="{83538430-261E-45F1-AD36-6D217075ADDE}" type="parTrans" cxnId="{C875AF10-F4FC-4E07-BE28-F694A9C70CE2}">
      <dgm:prSet/>
      <dgm:spPr/>
      <dgm:t>
        <a:bodyPr/>
        <a:lstStyle/>
        <a:p>
          <a:endParaRPr lang="en-US"/>
        </a:p>
      </dgm:t>
    </dgm:pt>
    <dgm:pt modelId="{76A19564-1987-4ABB-82D4-E0CE2D215FE3}" type="sibTrans" cxnId="{C875AF10-F4FC-4E07-BE28-F694A9C70CE2}">
      <dgm:prSet/>
      <dgm:spPr/>
      <dgm:t>
        <a:bodyPr/>
        <a:lstStyle/>
        <a:p>
          <a:endParaRPr lang="en-US"/>
        </a:p>
      </dgm:t>
    </dgm:pt>
    <dgm:pt modelId="{A0ABE28A-567D-4551-A41A-2583A70B8F30}">
      <dgm:prSet phldrT="[Text]" custT="1"/>
      <dgm:spPr/>
      <dgm:t>
        <a:bodyPr/>
        <a:lstStyle/>
        <a:p>
          <a:r>
            <a:rPr lang="en-US" sz="3200" b="1" i="0" dirty="0">
              <a:latin typeface="Dubai Light" panose="020B0303030403030204" pitchFamily="34" charset="-78"/>
              <a:cs typeface="Dubai Light" panose="020B0303030403030204" pitchFamily="34" charset="-78"/>
            </a:rPr>
            <a:t>Promote Community Care Hubs</a:t>
          </a:r>
          <a:endParaRPr lang="en-US" sz="3200" dirty="0">
            <a:latin typeface="Dubai Light" panose="020B0303030403030204" pitchFamily="34" charset="-78"/>
            <a:cs typeface="Dubai Light" panose="020B0303030403030204" pitchFamily="34" charset="-78"/>
          </a:endParaRPr>
        </a:p>
      </dgm:t>
    </dgm:pt>
    <dgm:pt modelId="{7C023688-B55F-4CF1-B0FA-C3AE8C969B23}" type="parTrans" cxnId="{AB3A2DC7-9A66-493D-A9E7-EEB96A87BD8D}">
      <dgm:prSet/>
      <dgm:spPr/>
      <dgm:t>
        <a:bodyPr/>
        <a:lstStyle/>
        <a:p>
          <a:endParaRPr lang="en-US"/>
        </a:p>
      </dgm:t>
    </dgm:pt>
    <dgm:pt modelId="{5F661702-FCD9-4A71-B354-8559C24C60FE}" type="sibTrans" cxnId="{AB3A2DC7-9A66-493D-A9E7-EEB96A87BD8D}">
      <dgm:prSet/>
      <dgm:spPr/>
      <dgm:t>
        <a:bodyPr/>
        <a:lstStyle/>
        <a:p>
          <a:endParaRPr lang="en-US"/>
        </a:p>
      </dgm:t>
    </dgm:pt>
    <dgm:pt modelId="{5E5FE260-DED2-41D2-9CEB-FF5A0B1EA2B4}" type="pres">
      <dgm:prSet presAssocID="{5B4A5F32-5413-463A-ADC7-22B7DD0C76BF}" presName="Name0" presStyleCnt="0">
        <dgm:presLayoutVars>
          <dgm:chMax val="7"/>
          <dgm:chPref val="7"/>
          <dgm:dir/>
        </dgm:presLayoutVars>
      </dgm:prSet>
      <dgm:spPr/>
    </dgm:pt>
    <dgm:pt modelId="{431897DD-3F30-43A5-B601-57A489BC01C5}" type="pres">
      <dgm:prSet presAssocID="{5B4A5F32-5413-463A-ADC7-22B7DD0C76BF}" presName="Name1" presStyleCnt="0"/>
      <dgm:spPr/>
    </dgm:pt>
    <dgm:pt modelId="{4AB4C469-F6B9-48FF-AFD1-B59262E603C0}" type="pres">
      <dgm:prSet presAssocID="{5B4A5F32-5413-463A-ADC7-22B7DD0C76BF}" presName="cycle" presStyleCnt="0"/>
      <dgm:spPr/>
    </dgm:pt>
    <dgm:pt modelId="{C8C085B1-5BF0-41C6-88BE-AE188B92C25C}" type="pres">
      <dgm:prSet presAssocID="{5B4A5F32-5413-463A-ADC7-22B7DD0C76BF}" presName="srcNode" presStyleLbl="node1" presStyleIdx="0" presStyleCnt="3"/>
      <dgm:spPr/>
    </dgm:pt>
    <dgm:pt modelId="{AA529922-0BD9-468A-BE18-20C5692E4391}" type="pres">
      <dgm:prSet presAssocID="{5B4A5F32-5413-463A-ADC7-22B7DD0C76BF}" presName="conn" presStyleLbl="parChTrans1D2" presStyleIdx="0" presStyleCnt="1"/>
      <dgm:spPr/>
    </dgm:pt>
    <dgm:pt modelId="{F583E3FD-2703-4D16-8504-9245C6EDBA4F}" type="pres">
      <dgm:prSet presAssocID="{5B4A5F32-5413-463A-ADC7-22B7DD0C76BF}" presName="extraNode" presStyleLbl="node1" presStyleIdx="0" presStyleCnt="3"/>
      <dgm:spPr/>
    </dgm:pt>
    <dgm:pt modelId="{C4BE62F2-1C27-42E1-A3F5-4E954FD8D6D8}" type="pres">
      <dgm:prSet presAssocID="{5B4A5F32-5413-463A-ADC7-22B7DD0C76BF}" presName="dstNode" presStyleLbl="node1" presStyleIdx="0" presStyleCnt="3"/>
      <dgm:spPr/>
    </dgm:pt>
    <dgm:pt modelId="{511B65EF-8B0A-4B2C-8C31-9DBBE6231699}" type="pres">
      <dgm:prSet presAssocID="{61008F9F-BF51-454B-B320-61BC614FC662}" presName="text_1" presStyleLbl="node1" presStyleIdx="0" presStyleCnt="3" custScaleY="118293">
        <dgm:presLayoutVars>
          <dgm:bulletEnabled val="1"/>
        </dgm:presLayoutVars>
      </dgm:prSet>
      <dgm:spPr/>
    </dgm:pt>
    <dgm:pt modelId="{7B35A3D3-7A42-446F-9701-D9F7592832E7}" type="pres">
      <dgm:prSet presAssocID="{61008F9F-BF51-454B-B320-61BC614FC662}" presName="accent_1" presStyleCnt="0"/>
      <dgm:spPr/>
    </dgm:pt>
    <dgm:pt modelId="{81D8C24A-D1EF-4479-8484-D6A8922B04FC}" type="pres">
      <dgm:prSet presAssocID="{61008F9F-BF51-454B-B320-61BC614FC662}" presName="accentRepeatNode" presStyleLbl="solidFgAcc1" presStyleIdx="0" presStyleCnt="3"/>
      <dgm:spPr/>
    </dgm:pt>
    <dgm:pt modelId="{1DD1D45C-7996-4E56-A5F3-2232D7B3D305}" type="pres">
      <dgm:prSet presAssocID="{64A16F9B-62E1-4B12-BC85-B4A0EDA3EDA1}" presName="text_2" presStyleLbl="node1" presStyleIdx="1" presStyleCnt="3" custScaleY="117357">
        <dgm:presLayoutVars>
          <dgm:bulletEnabled val="1"/>
        </dgm:presLayoutVars>
      </dgm:prSet>
      <dgm:spPr/>
    </dgm:pt>
    <dgm:pt modelId="{F30269B0-C0C6-40A2-9D4C-4E355E6C34AA}" type="pres">
      <dgm:prSet presAssocID="{64A16F9B-62E1-4B12-BC85-B4A0EDA3EDA1}" presName="accent_2" presStyleCnt="0"/>
      <dgm:spPr/>
    </dgm:pt>
    <dgm:pt modelId="{AD299A77-FA5B-4D0D-A443-06DF07EC781D}" type="pres">
      <dgm:prSet presAssocID="{64A16F9B-62E1-4B12-BC85-B4A0EDA3EDA1}" presName="accentRepeatNode" presStyleLbl="solidFgAcc1" presStyleIdx="1" presStyleCnt="3"/>
      <dgm:spPr/>
    </dgm:pt>
    <dgm:pt modelId="{F6C983B9-3D76-4B42-945E-D2863BB2D8D6}" type="pres">
      <dgm:prSet presAssocID="{A0ABE28A-567D-4551-A41A-2583A70B8F30}" presName="text_3" presStyleLbl="node1" presStyleIdx="2" presStyleCnt="3" custScaleY="111243">
        <dgm:presLayoutVars>
          <dgm:bulletEnabled val="1"/>
        </dgm:presLayoutVars>
      </dgm:prSet>
      <dgm:spPr/>
    </dgm:pt>
    <dgm:pt modelId="{6FD9CDCA-471D-4C3E-A3AA-5EF22F716808}" type="pres">
      <dgm:prSet presAssocID="{A0ABE28A-567D-4551-A41A-2583A70B8F30}" presName="accent_3" presStyleCnt="0"/>
      <dgm:spPr/>
    </dgm:pt>
    <dgm:pt modelId="{912906EF-EE33-4A10-8B43-DEC5A7B959D6}" type="pres">
      <dgm:prSet presAssocID="{A0ABE28A-567D-4551-A41A-2583A70B8F30}" presName="accentRepeatNode" presStyleLbl="solidFgAcc1" presStyleIdx="2" presStyleCnt="3"/>
      <dgm:spPr/>
    </dgm:pt>
  </dgm:ptLst>
  <dgm:cxnLst>
    <dgm:cxn modelId="{2FC5D801-CF94-415D-91AF-82A6EACA7C88}" type="presOf" srcId="{61008F9F-BF51-454B-B320-61BC614FC662}" destId="{511B65EF-8B0A-4B2C-8C31-9DBBE6231699}" srcOrd="0" destOrd="0" presId="urn:microsoft.com/office/officeart/2008/layout/VerticalCurvedList"/>
    <dgm:cxn modelId="{C875AF10-F4FC-4E07-BE28-F694A9C70CE2}" srcId="{5B4A5F32-5413-463A-ADC7-22B7DD0C76BF}" destId="{64A16F9B-62E1-4B12-BC85-B4A0EDA3EDA1}" srcOrd="1" destOrd="0" parTransId="{83538430-261E-45F1-AD36-6D217075ADDE}" sibTransId="{76A19564-1987-4ABB-82D4-E0CE2D215FE3}"/>
    <dgm:cxn modelId="{6C2D043C-2F19-49C6-A53C-75439165F166}" srcId="{5B4A5F32-5413-463A-ADC7-22B7DD0C76BF}" destId="{61008F9F-BF51-454B-B320-61BC614FC662}" srcOrd="0" destOrd="0" parTransId="{1E0804AF-CAD4-443C-936F-58140812DAC8}" sibTransId="{B865945E-45A3-4947-81CA-1C4AC0405F38}"/>
    <dgm:cxn modelId="{4D48234F-DE56-4642-A8C3-ECDEDEBD3F6B}" type="presOf" srcId="{64A16F9B-62E1-4B12-BC85-B4A0EDA3EDA1}" destId="{1DD1D45C-7996-4E56-A5F3-2232D7B3D305}" srcOrd="0" destOrd="0" presId="urn:microsoft.com/office/officeart/2008/layout/VerticalCurvedList"/>
    <dgm:cxn modelId="{5B7DE888-ED97-4610-9670-AD0C35310631}" type="presOf" srcId="{B865945E-45A3-4947-81CA-1C4AC0405F38}" destId="{AA529922-0BD9-468A-BE18-20C5692E4391}" srcOrd="0" destOrd="0" presId="urn:microsoft.com/office/officeart/2008/layout/VerticalCurvedList"/>
    <dgm:cxn modelId="{F779D293-6D5C-4D0F-839D-66AC2BFF0A50}" type="presOf" srcId="{5B4A5F32-5413-463A-ADC7-22B7DD0C76BF}" destId="{5E5FE260-DED2-41D2-9CEB-FF5A0B1EA2B4}" srcOrd="0" destOrd="0" presId="urn:microsoft.com/office/officeart/2008/layout/VerticalCurvedList"/>
    <dgm:cxn modelId="{930D4D9B-679A-46BD-908F-FD197A935530}" type="presOf" srcId="{A0ABE28A-567D-4551-A41A-2583A70B8F30}" destId="{F6C983B9-3D76-4B42-945E-D2863BB2D8D6}" srcOrd="0" destOrd="0" presId="urn:microsoft.com/office/officeart/2008/layout/VerticalCurvedList"/>
    <dgm:cxn modelId="{AB3A2DC7-9A66-493D-A9E7-EEB96A87BD8D}" srcId="{5B4A5F32-5413-463A-ADC7-22B7DD0C76BF}" destId="{A0ABE28A-567D-4551-A41A-2583A70B8F30}" srcOrd="2" destOrd="0" parTransId="{7C023688-B55F-4CF1-B0FA-C3AE8C969B23}" sibTransId="{5F661702-FCD9-4A71-B354-8559C24C60FE}"/>
    <dgm:cxn modelId="{BE4DAAB3-D124-4B5B-B0C4-36684754F562}" type="presParOf" srcId="{5E5FE260-DED2-41D2-9CEB-FF5A0B1EA2B4}" destId="{431897DD-3F30-43A5-B601-57A489BC01C5}" srcOrd="0" destOrd="0" presId="urn:microsoft.com/office/officeart/2008/layout/VerticalCurvedList"/>
    <dgm:cxn modelId="{40C74CD2-2214-4F87-8CFD-84A58B1204F0}" type="presParOf" srcId="{431897DD-3F30-43A5-B601-57A489BC01C5}" destId="{4AB4C469-F6B9-48FF-AFD1-B59262E603C0}" srcOrd="0" destOrd="0" presId="urn:microsoft.com/office/officeart/2008/layout/VerticalCurvedList"/>
    <dgm:cxn modelId="{37B15F3A-57A5-4EB7-B100-CD07BCAF7D40}" type="presParOf" srcId="{4AB4C469-F6B9-48FF-AFD1-B59262E603C0}" destId="{C8C085B1-5BF0-41C6-88BE-AE188B92C25C}" srcOrd="0" destOrd="0" presId="urn:microsoft.com/office/officeart/2008/layout/VerticalCurvedList"/>
    <dgm:cxn modelId="{7C516709-FA0F-45F0-8F65-AB0E897B9EFA}" type="presParOf" srcId="{4AB4C469-F6B9-48FF-AFD1-B59262E603C0}" destId="{AA529922-0BD9-468A-BE18-20C5692E4391}" srcOrd="1" destOrd="0" presId="urn:microsoft.com/office/officeart/2008/layout/VerticalCurvedList"/>
    <dgm:cxn modelId="{4DDC86E7-9E27-4D35-AB63-2235CC614072}" type="presParOf" srcId="{4AB4C469-F6B9-48FF-AFD1-B59262E603C0}" destId="{F583E3FD-2703-4D16-8504-9245C6EDBA4F}" srcOrd="2" destOrd="0" presId="urn:microsoft.com/office/officeart/2008/layout/VerticalCurvedList"/>
    <dgm:cxn modelId="{B9C08EA0-1B8E-491B-85E1-08D349A90CA0}" type="presParOf" srcId="{4AB4C469-F6B9-48FF-AFD1-B59262E603C0}" destId="{C4BE62F2-1C27-42E1-A3F5-4E954FD8D6D8}" srcOrd="3" destOrd="0" presId="urn:microsoft.com/office/officeart/2008/layout/VerticalCurvedList"/>
    <dgm:cxn modelId="{E538CDE3-0F1F-473B-8856-77BFA9790410}" type="presParOf" srcId="{431897DD-3F30-43A5-B601-57A489BC01C5}" destId="{511B65EF-8B0A-4B2C-8C31-9DBBE6231699}" srcOrd="1" destOrd="0" presId="urn:microsoft.com/office/officeart/2008/layout/VerticalCurvedList"/>
    <dgm:cxn modelId="{D05F5C78-2940-4F31-9914-80DB688EDF57}" type="presParOf" srcId="{431897DD-3F30-43A5-B601-57A489BC01C5}" destId="{7B35A3D3-7A42-446F-9701-D9F7592832E7}" srcOrd="2" destOrd="0" presId="urn:microsoft.com/office/officeart/2008/layout/VerticalCurvedList"/>
    <dgm:cxn modelId="{E88BD004-39E7-4190-B84E-F78CFAA3E432}" type="presParOf" srcId="{7B35A3D3-7A42-446F-9701-D9F7592832E7}" destId="{81D8C24A-D1EF-4479-8484-D6A8922B04FC}" srcOrd="0" destOrd="0" presId="urn:microsoft.com/office/officeart/2008/layout/VerticalCurvedList"/>
    <dgm:cxn modelId="{1CDB91B3-1BAE-4ECE-A1DF-AFD78C100092}" type="presParOf" srcId="{431897DD-3F30-43A5-B601-57A489BC01C5}" destId="{1DD1D45C-7996-4E56-A5F3-2232D7B3D305}" srcOrd="3" destOrd="0" presId="urn:microsoft.com/office/officeart/2008/layout/VerticalCurvedList"/>
    <dgm:cxn modelId="{1D86EE2D-D472-4932-B4E8-BD67E5EB9C93}" type="presParOf" srcId="{431897DD-3F30-43A5-B601-57A489BC01C5}" destId="{F30269B0-C0C6-40A2-9D4C-4E355E6C34AA}" srcOrd="4" destOrd="0" presId="urn:microsoft.com/office/officeart/2008/layout/VerticalCurvedList"/>
    <dgm:cxn modelId="{07EE8D15-26D4-4A05-8CA3-1354FAF6C95B}" type="presParOf" srcId="{F30269B0-C0C6-40A2-9D4C-4E355E6C34AA}" destId="{AD299A77-FA5B-4D0D-A443-06DF07EC781D}" srcOrd="0" destOrd="0" presId="urn:microsoft.com/office/officeart/2008/layout/VerticalCurvedList"/>
    <dgm:cxn modelId="{B4B34CB2-C934-43B6-8309-DABE3C6849FB}" type="presParOf" srcId="{431897DD-3F30-43A5-B601-57A489BC01C5}" destId="{F6C983B9-3D76-4B42-945E-D2863BB2D8D6}" srcOrd="5" destOrd="0" presId="urn:microsoft.com/office/officeart/2008/layout/VerticalCurvedList"/>
    <dgm:cxn modelId="{1A2BAF67-E620-47CB-8F63-0C5E79112338}" type="presParOf" srcId="{431897DD-3F30-43A5-B601-57A489BC01C5}" destId="{6FD9CDCA-471D-4C3E-A3AA-5EF22F716808}" srcOrd="6" destOrd="0" presId="urn:microsoft.com/office/officeart/2008/layout/VerticalCurvedList"/>
    <dgm:cxn modelId="{A77BA5AC-204C-4231-BD90-564B2FA6B550}" type="presParOf" srcId="{6FD9CDCA-471D-4C3E-A3AA-5EF22F716808}" destId="{912906EF-EE33-4A10-8B43-DEC5A7B959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904AF5-CCDB-40E0-B647-7D37B398424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22BC2C4-B206-4773-98BB-2C574811FFDA}">
      <dgm:prSet phldrT="[Text]" custT="1"/>
      <dgm:spPr>
        <a:solidFill>
          <a:srgbClr val="00A6B2">
            <a:alpha val="80000"/>
          </a:srgbClr>
        </a:solidFill>
        <a:ln>
          <a:solidFill>
            <a:srgbClr val="0063A2"/>
          </a:solidFill>
        </a:ln>
      </dgm:spPr>
      <dgm:t>
        <a:bodyPr/>
        <a:lstStyle/>
        <a:p>
          <a:r>
            <a:rPr lang="en-US" sz="1400" b="1" i="0" dirty="0">
              <a:latin typeface="Dubai Light" panose="020B0303030403030204" pitchFamily="34" charset="-78"/>
              <a:cs typeface="Dubai Light" panose="020B0303030403030204" pitchFamily="34" charset="-78"/>
            </a:rPr>
            <a:t>Partnership to Align Social Care:</a:t>
          </a:r>
          <a:br>
            <a:rPr lang="en-US" sz="1400" b="1" i="0" dirty="0">
              <a:latin typeface="Dubai Light" panose="020B0303030403030204" pitchFamily="34" charset="-78"/>
              <a:cs typeface="Dubai Light" panose="020B0303030403030204" pitchFamily="34" charset="-78"/>
            </a:rPr>
          </a:br>
          <a:r>
            <a:rPr lang="en-US" sz="1400" b="0" i="0" dirty="0">
              <a:latin typeface="Dubai Light" panose="020B0303030403030204" pitchFamily="34" charset="-78"/>
              <a:cs typeface="Dubai Light" panose="020B0303030403030204" pitchFamily="34" charset="-78"/>
            </a:rPr>
            <a:t>Collaboration and co-design to enable and support efficient and sustainable health and social care ecosystems</a:t>
          </a:r>
          <a:endParaRPr lang="en-US" sz="1400" dirty="0">
            <a:latin typeface="Dubai Light" panose="020B0303030403030204" pitchFamily="34" charset="-78"/>
            <a:cs typeface="Dubai Light" panose="020B0303030403030204" pitchFamily="34" charset="-78"/>
          </a:endParaRPr>
        </a:p>
      </dgm:t>
    </dgm:pt>
    <dgm:pt modelId="{4DC6F18E-E68A-43E5-A984-9FE447D0F9CA}" type="parTrans" cxnId="{58960712-28AA-4A35-AFC4-8931C25D989C}">
      <dgm:prSet/>
      <dgm:spPr/>
      <dgm:t>
        <a:bodyPr/>
        <a:lstStyle/>
        <a:p>
          <a:endParaRPr lang="en-US"/>
        </a:p>
      </dgm:t>
    </dgm:pt>
    <dgm:pt modelId="{3171AEC6-EBC4-4F0C-B0D9-F21E383AB19E}" type="sibTrans" cxnId="{58960712-28AA-4A35-AFC4-8931C25D989C}">
      <dgm:prSet/>
      <dgm:spPr/>
      <dgm:t>
        <a:bodyPr/>
        <a:lstStyle/>
        <a:p>
          <a:endParaRPr lang="en-US"/>
        </a:p>
      </dgm:t>
    </dgm:pt>
    <dgm:pt modelId="{C88DD717-688A-41DB-8340-8A101845452B}">
      <dgm:prSet phldrT="[Text]" custT="1"/>
      <dgm:spPr>
        <a:solidFill>
          <a:srgbClr val="00A6B2">
            <a:alpha val="80000"/>
          </a:srgbClr>
        </a:solidFill>
        <a:ln>
          <a:solidFill>
            <a:srgbClr val="0063A2"/>
          </a:solidFill>
        </a:ln>
      </dgm:spPr>
      <dgm:t>
        <a:bodyPr/>
        <a:lstStyle/>
        <a:p>
          <a:r>
            <a:rPr lang="en-US" sz="1400" b="1">
              <a:latin typeface="Dubai Light" panose="020B0303030403030204" pitchFamily="34" charset="-78"/>
              <a:cs typeface="Dubai Light" panose="020B0303030403030204" pitchFamily="34" charset="-78"/>
            </a:rPr>
            <a:t>Operationalizing</a:t>
          </a:r>
          <a:r>
            <a:rPr lang="en-US" sz="1400">
              <a:latin typeface="Dubai Light" panose="020B0303030403030204" pitchFamily="34" charset="-78"/>
              <a:cs typeface="Dubai Light" panose="020B0303030403030204" pitchFamily="34" charset="-78"/>
            </a:rPr>
            <a:t> co-design and  collaboration concepts and forums </a:t>
          </a:r>
          <a:endParaRPr lang="en-US" sz="1400" dirty="0">
            <a:latin typeface="Dubai Light" panose="020B0303030403030204" pitchFamily="34" charset="-78"/>
            <a:cs typeface="Dubai Light" panose="020B0303030403030204" pitchFamily="34" charset="-78"/>
          </a:endParaRPr>
        </a:p>
      </dgm:t>
    </dgm:pt>
    <dgm:pt modelId="{9CA8713F-24F9-4BE4-943C-CF3171D59752}" type="parTrans" cxnId="{D401BF0E-599F-416B-A2C1-69C4701BA55E}">
      <dgm:prSet/>
      <dgm:spPr/>
      <dgm:t>
        <a:bodyPr/>
        <a:lstStyle/>
        <a:p>
          <a:endParaRPr lang="en-US"/>
        </a:p>
      </dgm:t>
    </dgm:pt>
    <dgm:pt modelId="{E455A985-E0D8-4B32-8A97-2F1A1FC65CEF}" type="sibTrans" cxnId="{D401BF0E-599F-416B-A2C1-69C4701BA55E}">
      <dgm:prSet/>
      <dgm:spPr/>
      <dgm:t>
        <a:bodyPr/>
        <a:lstStyle/>
        <a:p>
          <a:endParaRPr lang="en-US"/>
        </a:p>
      </dgm:t>
    </dgm:pt>
    <dgm:pt modelId="{43BA03BD-5C19-43DC-AECB-698D5C5BC92E}">
      <dgm:prSet phldrT="[Text]" custT="1"/>
      <dgm:spPr>
        <a:solidFill>
          <a:srgbClr val="00A6B2">
            <a:alpha val="80000"/>
          </a:srgbClr>
        </a:solidFill>
        <a:ln>
          <a:solidFill>
            <a:srgbClr val="0063A2"/>
          </a:solidFill>
        </a:ln>
      </dgm:spPr>
      <dgm:t>
        <a:bodyPr/>
        <a:lstStyle/>
        <a:p>
          <a:r>
            <a:rPr lang="en-US" sz="1400" b="1" dirty="0">
              <a:latin typeface="Dubai Light" panose="020B0303030403030204" pitchFamily="34" charset="-78"/>
              <a:cs typeface="Dubai Light" panose="020B0303030403030204" pitchFamily="34" charset="-78"/>
            </a:rPr>
            <a:t>Fundraising</a:t>
          </a:r>
          <a:r>
            <a:rPr lang="en-US" sz="1400" dirty="0">
              <a:latin typeface="Dubai Light" panose="020B0303030403030204" pitchFamily="34" charset="-78"/>
              <a:cs typeface="Dubai Light" panose="020B0303030403030204" pitchFamily="34" charset="-78"/>
            </a:rPr>
            <a:t> from multiple industry stakeholders</a:t>
          </a:r>
        </a:p>
      </dgm:t>
    </dgm:pt>
    <dgm:pt modelId="{1DA0F97A-BB8A-4A35-B8E9-05F7239F358E}" type="parTrans" cxnId="{8827A186-96FC-40E2-825F-B6DCD82F704F}">
      <dgm:prSet/>
      <dgm:spPr/>
      <dgm:t>
        <a:bodyPr/>
        <a:lstStyle/>
        <a:p>
          <a:endParaRPr lang="en-US"/>
        </a:p>
      </dgm:t>
    </dgm:pt>
    <dgm:pt modelId="{15C1463D-8C51-43E0-B919-359D9D804FF7}" type="sibTrans" cxnId="{8827A186-96FC-40E2-825F-B6DCD82F704F}">
      <dgm:prSet/>
      <dgm:spPr/>
      <dgm:t>
        <a:bodyPr/>
        <a:lstStyle/>
        <a:p>
          <a:endParaRPr lang="en-US"/>
        </a:p>
      </dgm:t>
    </dgm:pt>
    <dgm:pt modelId="{16079919-9E95-4661-B335-AE8265896C7E}">
      <dgm:prSet phldrT="[Text]" custT="1"/>
      <dgm:spPr>
        <a:solidFill>
          <a:srgbClr val="00A6B2">
            <a:alpha val="80000"/>
          </a:srgbClr>
        </a:solidFill>
        <a:ln>
          <a:solidFill>
            <a:srgbClr val="0063A2"/>
          </a:solidFill>
        </a:ln>
      </dgm:spPr>
      <dgm:t>
        <a:bodyPr/>
        <a:lstStyle/>
        <a:p>
          <a:r>
            <a:rPr lang="en-US" sz="1400" b="1" dirty="0">
              <a:latin typeface="Dubai Light" panose="020B0303030403030204" pitchFamily="34" charset="-78"/>
              <a:cs typeface="Dubai Light" panose="020B0303030403030204" pitchFamily="34" charset="-78"/>
            </a:rPr>
            <a:t>Responding</a:t>
          </a:r>
          <a:r>
            <a:rPr lang="en-US" sz="1400" dirty="0">
              <a:latin typeface="Dubai Light" panose="020B0303030403030204" pitchFamily="34" charset="-78"/>
              <a:cs typeface="Dubai Light" panose="020B0303030403030204" pitchFamily="34" charset="-78"/>
            </a:rPr>
            <a:t> to emerging sector priorities</a:t>
          </a:r>
        </a:p>
      </dgm:t>
    </dgm:pt>
    <dgm:pt modelId="{5716287B-4449-4409-AA97-4C742C62B159}" type="parTrans" cxnId="{9FECC7E6-090F-4D79-BB65-069EB5A914D3}">
      <dgm:prSet/>
      <dgm:spPr/>
      <dgm:t>
        <a:bodyPr/>
        <a:lstStyle/>
        <a:p>
          <a:endParaRPr lang="en-US"/>
        </a:p>
      </dgm:t>
    </dgm:pt>
    <dgm:pt modelId="{BA5315F2-81B9-433F-B491-123A9525A5A8}" type="sibTrans" cxnId="{9FECC7E6-090F-4D79-BB65-069EB5A914D3}">
      <dgm:prSet/>
      <dgm:spPr/>
      <dgm:t>
        <a:bodyPr/>
        <a:lstStyle/>
        <a:p>
          <a:endParaRPr lang="en-US"/>
        </a:p>
      </dgm:t>
    </dgm:pt>
    <dgm:pt modelId="{961224FE-02D9-4FC3-9454-D2BB067805CB}">
      <dgm:prSet phldrT="[Text]" custT="1"/>
      <dgm:spPr>
        <a:solidFill>
          <a:srgbClr val="00A6B2">
            <a:alpha val="80000"/>
          </a:srgbClr>
        </a:solidFill>
        <a:ln>
          <a:solidFill>
            <a:srgbClr val="0063A2"/>
          </a:solidFill>
        </a:ln>
      </dgm:spPr>
      <dgm:t>
        <a:bodyPr/>
        <a:lstStyle/>
        <a:p>
          <a:r>
            <a:rPr lang="en-US" sz="1400" b="1" dirty="0">
              <a:latin typeface="Dubai Light" panose="020B0303030403030204" pitchFamily="34" charset="-78"/>
              <a:cs typeface="Dubai Light" panose="020B0303030403030204" pitchFamily="34" charset="-78"/>
            </a:rPr>
            <a:t>Engaging</a:t>
          </a:r>
          <a:r>
            <a:rPr lang="en-US" sz="1400" dirty="0">
              <a:latin typeface="Dubai Light" panose="020B0303030403030204" pitchFamily="34" charset="-78"/>
              <a:cs typeface="Dubai Light" panose="020B0303030403030204" pitchFamily="34" charset="-78"/>
            </a:rPr>
            <a:t> with other key stakeholder groups</a:t>
          </a:r>
        </a:p>
      </dgm:t>
    </dgm:pt>
    <dgm:pt modelId="{F12D2A87-5F46-4586-BB0F-1CBCA77A1738}" type="parTrans" cxnId="{4C8668F1-1D1B-437B-92CD-1F3677C66C85}">
      <dgm:prSet/>
      <dgm:spPr/>
      <dgm:t>
        <a:bodyPr/>
        <a:lstStyle/>
        <a:p>
          <a:endParaRPr lang="en-US"/>
        </a:p>
      </dgm:t>
    </dgm:pt>
    <dgm:pt modelId="{91435E3C-B14B-4E7F-B364-0A48A62BFA25}" type="sibTrans" cxnId="{4C8668F1-1D1B-437B-92CD-1F3677C66C85}">
      <dgm:prSet/>
      <dgm:spPr/>
      <dgm:t>
        <a:bodyPr/>
        <a:lstStyle/>
        <a:p>
          <a:endParaRPr lang="en-US"/>
        </a:p>
      </dgm:t>
    </dgm:pt>
    <dgm:pt modelId="{56A0782B-4B3D-45C7-B7D1-BCF3AF27EFA6}">
      <dgm:prSet phldrT="[Text]" custT="1"/>
      <dgm:spPr>
        <a:solidFill>
          <a:srgbClr val="00A6B2">
            <a:alpha val="80000"/>
          </a:srgbClr>
        </a:solidFill>
        <a:ln>
          <a:solidFill>
            <a:srgbClr val="0063A2"/>
          </a:solidFill>
        </a:ln>
      </dgm:spPr>
      <dgm:t>
        <a:bodyPr/>
        <a:lstStyle/>
        <a:p>
          <a:r>
            <a:rPr lang="en-US" sz="1400" b="1" dirty="0">
              <a:latin typeface="Dubai Light" panose="020B0303030403030204" pitchFamily="34" charset="-78"/>
              <a:cs typeface="Dubai Light" panose="020B0303030403030204" pitchFamily="34" charset="-78"/>
            </a:rPr>
            <a:t>Enhancing visibility </a:t>
          </a:r>
          <a:r>
            <a:rPr lang="en-US" sz="1400" b="0" dirty="0">
              <a:latin typeface="Dubai Light" panose="020B0303030403030204" pitchFamily="34" charset="-78"/>
              <a:cs typeface="Dubai Light" panose="020B0303030403030204" pitchFamily="34" charset="-78"/>
            </a:rPr>
            <a:t>and</a:t>
          </a:r>
          <a:r>
            <a:rPr lang="en-US" sz="1400" b="1" dirty="0">
              <a:latin typeface="Dubai Light" panose="020B0303030403030204" pitchFamily="34" charset="-78"/>
              <a:cs typeface="Dubai Light" panose="020B0303030403030204" pitchFamily="34" charset="-78"/>
            </a:rPr>
            <a:t> awareness </a:t>
          </a:r>
          <a:r>
            <a:rPr lang="en-US" sz="1400" dirty="0">
              <a:latin typeface="Dubai Light" panose="020B0303030403030204" pitchFamily="34" charset="-78"/>
              <a:cs typeface="Dubai Light" panose="020B0303030403030204" pitchFamily="34" charset="-78"/>
            </a:rPr>
            <a:t>of Partnership priorities and activities</a:t>
          </a:r>
        </a:p>
      </dgm:t>
    </dgm:pt>
    <dgm:pt modelId="{9B70A166-01F0-48AF-9004-19BBF8768595}" type="parTrans" cxnId="{B7D9FCE2-214E-4045-80CF-B6056FF9D378}">
      <dgm:prSet/>
      <dgm:spPr/>
      <dgm:t>
        <a:bodyPr/>
        <a:lstStyle/>
        <a:p>
          <a:endParaRPr lang="en-US"/>
        </a:p>
      </dgm:t>
    </dgm:pt>
    <dgm:pt modelId="{BE2A7B0E-A513-4552-89B2-88670EC0E113}" type="sibTrans" cxnId="{B7D9FCE2-214E-4045-80CF-B6056FF9D378}">
      <dgm:prSet/>
      <dgm:spPr/>
      <dgm:t>
        <a:bodyPr/>
        <a:lstStyle/>
        <a:p>
          <a:endParaRPr lang="en-US"/>
        </a:p>
      </dgm:t>
    </dgm:pt>
    <dgm:pt modelId="{20177887-1F07-4487-87FC-645FCAFCD837}">
      <dgm:prSet phldrT="[Text]" custT="1"/>
      <dgm:spPr>
        <a:solidFill>
          <a:srgbClr val="00A6B2">
            <a:alpha val="80000"/>
          </a:srgbClr>
        </a:solidFill>
        <a:ln>
          <a:solidFill>
            <a:srgbClr val="0063A2"/>
          </a:solidFill>
        </a:ln>
      </dgm:spPr>
      <dgm:t>
        <a:bodyPr/>
        <a:lstStyle/>
        <a:p>
          <a:r>
            <a:rPr lang="en-US" sz="1400" b="1" dirty="0">
              <a:latin typeface="Dubai Light" panose="020B0303030403030204" pitchFamily="34" charset="-78"/>
              <a:cs typeface="Dubai Light" panose="020B0303030403030204" pitchFamily="34" charset="-78"/>
            </a:rPr>
            <a:t>Planning</a:t>
          </a:r>
          <a:r>
            <a:rPr lang="en-US" sz="1400" dirty="0">
              <a:latin typeface="Dubai Light" panose="020B0303030403030204" pitchFamily="34" charset="-78"/>
              <a:cs typeface="Dubai Light" panose="020B0303030403030204" pitchFamily="34" charset="-78"/>
            </a:rPr>
            <a:t> for </a:t>
          </a:r>
          <a:r>
            <a:rPr lang="en-US" sz="1400" b="1" dirty="0">
              <a:latin typeface="Dubai Light" panose="020B0303030403030204" pitchFamily="34" charset="-78"/>
              <a:cs typeface="Dubai Light" panose="020B0303030403030204" pitchFamily="34" charset="-78"/>
            </a:rPr>
            <a:t>implementation</a:t>
          </a:r>
          <a:r>
            <a:rPr lang="en-US" sz="1400" dirty="0">
              <a:latin typeface="Dubai Light" panose="020B0303030403030204" pitchFamily="34" charset="-78"/>
              <a:cs typeface="Dubai Light" panose="020B0303030403030204" pitchFamily="34" charset="-78"/>
            </a:rPr>
            <a:t> and future priorities</a:t>
          </a:r>
        </a:p>
      </dgm:t>
    </dgm:pt>
    <dgm:pt modelId="{61BC60D8-ACAA-4707-8DA4-7884EF6303EA}" type="parTrans" cxnId="{B5809779-AE9C-4E78-BF5D-D33F25740B3E}">
      <dgm:prSet/>
      <dgm:spPr/>
      <dgm:t>
        <a:bodyPr/>
        <a:lstStyle/>
        <a:p>
          <a:endParaRPr lang="en-US"/>
        </a:p>
      </dgm:t>
    </dgm:pt>
    <dgm:pt modelId="{FAD8FF3F-4438-4797-AE96-EE3ABCB90DE7}" type="sibTrans" cxnId="{B5809779-AE9C-4E78-BF5D-D33F25740B3E}">
      <dgm:prSet/>
      <dgm:spPr/>
      <dgm:t>
        <a:bodyPr/>
        <a:lstStyle/>
        <a:p>
          <a:endParaRPr lang="en-US"/>
        </a:p>
      </dgm:t>
    </dgm:pt>
    <dgm:pt modelId="{B7F62A77-356D-4D3E-81CA-5E2901306309}" type="pres">
      <dgm:prSet presAssocID="{D1904AF5-CCDB-40E0-B647-7D37B398424D}" presName="Name0" presStyleCnt="0">
        <dgm:presLayoutVars>
          <dgm:chMax val="1"/>
          <dgm:chPref val="1"/>
          <dgm:dir/>
          <dgm:animOne val="branch"/>
          <dgm:animLvl val="lvl"/>
        </dgm:presLayoutVars>
      </dgm:prSet>
      <dgm:spPr/>
    </dgm:pt>
    <dgm:pt modelId="{E5C68628-EC3B-4076-AEF4-6A18C58B3A20}" type="pres">
      <dgm:prSet presAssocID="{822BC2C4-B206-4773-98BB-2C574811FFDA}" presName="Parent" presStyleLbl="node0" presStyleIdx="0" presStyleCnt="1" custScaleX="104630" custScaleY="103816">
        <dgm:presLayoutVars>
          <dgm:chMax val="6"/>
          <dgm:chPref val="6"/>
        </dgm:presLayoutVars>
      </dgm:prSet>
      <dgm:spPr/>
    </dgm:pt>
    <dgm:pt modelId="{AC354DDB-76F8-4D30-A2FB-FE2C8ACD927B}" type="pres">
      <dgm:prSet presAssocID="{C88DD717-688A-41DB-8340-8A101845452B}" presName="Accent1" presStyleCnt="0"/>
      <dgm:spPr/>
    </dgm:pt>
    <dgm:pt modelId="{C5FB7C22-5419-41DE-A6CC-C70975A7E2DE}" type="pres">
      <dgm:prSet presAssocID="{C88DD717-688A-41DB-8340-8A101845452B}" presName="Accent" presStyleLbl="bgShp" presStyleIdx="0" presStyleCnt="6"/>
      <dgm:spPr/>
    </dgm:pt>
    <dgm:pt modelId="{438B4505-9371-4A93-9BE3-B39F65483C2B}" type="pres">
      <dgm:prSet presAssocID="{C88DD717-688A-41DB-8340-8A101845452B}" presName="Child1" presStyleLbl="node1" presStyleIdx="0" presStyleCnt="6" custScaleX="104693" custScaleY="109559">
        <dgm:presLayoutVars>
          <dgm:chMax val="0"/>
          <dgm:chPref val="0"/>
          <dgm:bulletEnabled val="1"/>
        </dgm:presLayoutVars>
      </dgm:prSet>
      <dgm:spPr/>
    </dgm:pt>
    <dgm:pt modelId="{4E644591-724F-4938-B615-915683427E37}" type="pres">
      <dgm:prSet presAssocID="{43BA03BD-5C19-43DC-AECB-698D5C5BC92E}" presName="Accent2" presStyleCnt="0"/>
      <dgm:spPr/>
    </dgm:pt>
    <dgm:pt modelId="{049E2C7A-CF7A-4B14-994B-538E9249F058}" type="pres">
      <dgm:prSet presAssocID="{43BA03BD-5C19-43DC-AECB-698D5C5BC92E}" presName="Accent" presStyleLbl="bgShp" presStyleIdx="1" presStyleCnt="6" custScaleX="104693" custScaleY="109559"/>
      <dgm:spPr>
        <a:solidFill>
          <a:srgbClr val="00A6B2">
            <a:alpha val="50000"/>
          </a:srgbClr>
        </a:solidFill>
      </dgm:spPr>
    </dgm:pt>
    <dgm:pt modelId="{DEB01108-A3F6-4404-806F-4A176546E4D1}" type="pres">
      <dgm:prSet presAssocID="{43BA03BD-5C19-43DC-AECB-698D5C5BC92E}" presName="Child2" presStyleLbl="node1" presStyleIdx="1" presStyleCnt="6" custScaleX="104693" custScaleY="109559">
        <dgm:presLayoutVars>
          <dgm:chMax val="0"/>
          <dgm:chPref val="0"/>
          <dgm:bulletEnabled val="1"/>
        </dgm:presLayoutVars>
      </dgm:prSet>
      <dgm:spPr/>
    </dgm:pt>
    <dgm:pt modelId="{4B6FC578-AD63-432D-BE72-12D950F33225}" type="pres">
      <dgm:prSet presAssocID="{16079919-9E95-4661-B335-AE8265896C7E}" presName="Accent3" presStyleCnt="0"/>
      <dgm:spPr/>
    </dgm:pt>
    <dgm:pt modelId="{9C9A28AF-D321-4B7F-9A87-F8C3D3A4E073}" type="pres">
      <dgm:prSet presAssocID="{16079919-9E95-4661-B335-AE8265896C7E}" presName="Accent" presStyleLbl="bgShp" presStyleIdx="2" presStyleCnt="6" custScaleX="104693" custScaleY="109559"/>
      <dgm:spPr>
        <a:solidFill>
          <a:srgbClr val="00A6B2">
            <a:alpha val="50000"/>
          </a:srgbClr>
        </a:solidFill>
      </dgm:spPr>
    </dgm:pt>
    <dgm:pt modelId="{B28314D7-34E5-4900-B5B8-8FC2DE52994E}" type="pres">
      <dgm:prSet presAssocID="{16079919-9E95-4661-B335-AE8265896C7E}" presName="Child3" presStyleLbl="node1" presStyleIdx="2" presStyleCnt="6" custScaleX="104693" custScaleY="109559">
        <dgm:presLayoutVars>
          <dgm:chMax val="0"/>
          <dgm:chPref val="0"/>
          <dgm:bulletEnabled val="1"/>
        </dgm:presLayoutVars>
      </dgm:prSet>
      <dgm:spPr/>
    </dgm:pt>
    <dgm:pt modelId="{E75AEC1B-731E-4128-B44B-D94E116879F5}" type="pres">
      <dgm:prSet presAssocID="{961224FE-02D9-4FC3-9454-D2BB067805CB}" presName="Accent4" presStyleCnt="0"/>
      <dgm:spPr/>
    </dgm:pt>
    <dgm:pt modelId="{E2B6C771-E33F-425B-827F-CB43851C1235}" type="pres">
      <dgm:prSet presAssocID="{961224FE-02D9-4FC3-9454-D2BB067805CB}" presName="Accent" presStyleLbl="bgShp" presStyleIdx="3" presStyleCnt="6" custScaleX="104693" custScaleY="109559"/>
      <dgm:spPr>
        <a:solidFill>
          <a:srgbClr val="00A6B2">
            <a:alpha val="50000"/>
          </a:srgbClr>
        </a:solidFill>
      </dgm:spPr>
    </dgm:pt>
    <dgm:pt modelId="{222CD0CB-5C26-4944-8FA0-5124BC8E5FE9}" type="pres">
      <dgm:prSet presAssocID="{961224FE-02D9-4FC3-9454-D2BB067805CB}" presName="Child4" presStyleLbl="node1" presStyleIdx="3" presStyleCnt="6" custScaleX="104693" custScaleY="109559">
        <dgm:presLayoutVars>
          <dgm:chMax val="0"/>
          <dgm:chPref val="0"/>
          <dgm:bulletEnabled val="1"/>
        </dgm:presLayoutVars>
      </dgm:prSet>
      <dgm:spPr/>
    </dgm:pt>
    <dgm:pt modelId="{07EA22FF-C100-4395-8F24-9BE5CAE2991D}" type="pres">
      <dgm:prSet presAssocID="{56A0782B-4B3D-45C7-B7D1-BCF3AF27EFA6}" presName="Accent5" presStyleCnt="0"/>
      <dgm:spPr/>
    </dgm:pt>
    <dgm:pt modelId="{BDAC98FB-3360-4391-AF98-CFDABF322D72}" type="pres">
      <dgm:prSet presAssocID="{56A0782B-4B3D-45C7-B7D1-BCF3AF27EFA6}" presName="Accent" presStyleLbl="bgShp" presStyleIdx="4" presStyleCnt="6" custScaleX="104693" custScaleY="109559"/>
      <dgm:spPr>
        <a:solidFill>
          <a:srgbClr val="00A6B2">
            <a:alpha val="50000"/>
          </a:srgbClr>
        </a:solidFill>
      </dgm:spPr>
    </dgm:pt>
    <dgm:pt modelId="{78DCB57F-8FBE-40AD-945C-A8DC270ED70F}" type="pres">
      <dgm:prSet presAssocID="{56A0782B-4B3D-45C7-B7D1-BCF3AF27EFA6}" presName="Child5" presStyleLbl="node1" presStyleIdx="4" presStyleCnt="6" custScaleX="104693" custScaleY="109559">
        <dgm:presLayoutVars>
          <dgm:chMax val="0"/>
          <dgm:chPref val="0"/>
          <dgm:bulletEnabled val="1"/>
        </dgm:presLayoutVars>
      </dgm:prSet>
      <dgm:spPr/>
    </dgm:pt>
    <dgm:pt modelId="{66626C90-9807-49EE-8730-913D32F8E37E}" type="pres">
      <dgm:prSet presAssocID="{20177887-1F07-4487-87FC-645FCAFCD837}" presName="Accent6" presStyleCnt="0"/>
      <dgm:spPr/>
    </dgm:pt>
    <dgm:pt modelId="{465F00AA-DEF7-4F4C-AE88-176792CA419C}" type="pres">
      <dgm:prSet presAssocID="{20177887-1F07-4487-87FC-645FCAFCD837}" presName="Accent" presStyleLbl="bgShp" presStyleIdx="5" presStyleCnt="6" custScaleX="104693" custScaleY="109559"/>
      <dgm:spPr>
        <a:solidFill>
          <a:srgbClr val="00A6B2">
            <a:alpha val="50000"/>
          </a:srgbClr>
        </a:solidFill>
      </dgm:spPr>
    </dgm:pt>
    <dgm:pt modelId="{8ACBADC1-DE5E-4F68-B495-749B7C3CA02E}" type="pres">
      <dgm:prSet presAssocID="{20177887-1F07-4487-87FC-645FCAFCD837}" presName="Child6" presStyleLbl="node1" presStyleIdx="5" presStyleCnt="6" custScaleX="104693" custScaleY="109559">
        <dgm:presLayoutVars>
          <dgm:chMax val="0"/>
          <dgm:chPref val="0"/>
          <dgm:bulletEnabled val="1"/>
        </dgm:presLayoutVars>
      </dgm:prSet>
      <dgm:spPr/>
    </dgm:pt>
  </dgm:ptLst>
  <dgm:cxnLst>
    <dgm:cxn modelId="{18283203-EF6A-4F90-8910-84632535B91F}" type="presOf" srcId="{43BA03BD-5C19-43DC-AECB-698D5C5BC92E}" destId="{DEB01108-A3F6-4404-806F-4A176546E4D1}" srcOrd="0" destOrd="0" presId="urn:microsoft.com/office/officeart/2011/layout/HexagonRadial"/>
    <dgm:cxn modelId="{D401BF0E-599F-416B-A2C1-69C4701BA55E}" srcId="{822BC2C4-B206-4773-98BB-2C574811FFDA}" destId="{C88DD717-688A-41DB-8340-8A101845452B}" srcOrd="0" destOrd="0" parTransId="{9CA8713F-24F9-4BE4-943C-CF3171D59752}" sibTransId="{E455A985-E0D8-4B32-8A97-2F1A1FC65CEF}"/>
    <dgm:cxn modelId="{58960712-28AA-4A35-AFC4-8931C25D989C}" srcId="{D1904AF5-CCDB-40E0-B647-7D37B398424D}" destId="{822BC2C4-B206-4773-98BB-2C574811FFDA}" srcOrd="0" destOrd="0" parTransId="{4DC6F18E-E68A-43E5-A984-9FE447D0F9CA}" sibTransId="{3171AEC6-EBC4-4F0C-B0D9-F21E383AB19E}"/>
    <dgm:cxn modelId="{7A4AF336-E12E-4220-89A7-D65A490BE02D}" type="presOf" srcId="{20177887-1F07-4487-87FC-645FCAFCD837}" destId="{8ACBADC1-DE5E-4F68-B495-749B7C3CA02E}" srcOrd="0" destOrd="0" presId="urn:microsoft.com/office/officeart/2011/layout/HexagonRadial"/>
    <dgm:cxn modelId="{1787C14B-5896-485B-9E1E-515AFB766595}" type="presOf" srcId="{D1904AF5-CCDB-40E0-B647-7D37B398424D}" destId="{B7F62A77-356D-4D3E-81CA-5E2901306309}" srcOrd="0" destOrd="0" presId="urn:microsoft.com/office/officeart/2011/layout/HexagonRadial"/>
    <dgm:cxn modelId="{B5809779-AE9C-4E78-BF5D-D33F25740B3E}" srcId="{822BC2C4-B206-4773-98BB-2C574811FFDA}" destId="{20177887-1F07-4487-87FC-645FCAFCD837}" srcOrd="5" destOrd="0" parTransId="{61BC60D8-ACAA-4707-8DA4-7884EF6303EA}" sibTransId="{FAD8FF3F-4438-4797-AE96-EE3ABCB90DE7}"/>
    <dgm:cxn modelId="{8827A186-96FC-40E2-825F-B6DCD82F704F}" srcId="{822BC2C4-B206-4773-98BB-2C574811FFDA}" destId="{43BA03BD-5C19-43DC-AECB-698D5C5BC92E}" srcOrd="1" destOrd="0" parTransId="{1DA0F97A-BB8A-4A35-B8E9-05F7239F358E}" sibTransId="{15C1463D-8C51-43E0-B919-359D9D804FF7}"/>
    <dgm:cxn modelId="{1308FC8A-924E-4090-93C8-F1C747FEFBDD}" type="presOf" srcId="{16079919-9E95-4661-B335-AE8265896C7E}" destId="{B28314D7-34E5-4900-B5B8-8FC2DE52994E}" srcOrd="0" destOrd="0" presId="urn:microsoft.com/office/officeart/2011/layout/HexagonRadial"/>
    <dgm:cxn modelId="{46C0FEBA-2107-4AE1-BDFB-D77D71D6B7F1}" type="presOf" srcId="{822BC2C4-B206-4773-98BB-2C574811FFDA}" destId="{E5C68628-EC3B-4076-AEF4-6A18C58B3A20}" srcOrd="0" destOrd="0" presId="urn:microsoft.com/office/officeart/2011/layout/HexagonRadial"/>
    <dgm:cxn modelId="{EC5E46DC-0FFA-4E55-BCDF-8BE60C5DFE85}" type="presOf" srcId="{56A0782B-4B3D-45C7-B7D1-BCF3AF27EFA6}" destId="{78DCB57F-8FBE-40AD-945C-A8DC270ED70F}" srcOrd="0" destOrd="0" presId="urn:microsoft.com/office/officeart/2011/layout/HexagonRadial"/>
    <dgm:cxn modelId="{B7D9FCE2-214E-4045-80CF-B6056FF9D378}" srcId="{822BC2C4-B206-4773-98BB-2C574811FFDA}" destId="{56A0782B-4B3D-45C7-B7D1-BCF3AF27EFA6}" srcOrd="4" destOrd="0" parTransId="{9B70A166-01F0-48AF-9004-19BBF8768595}" sibTransId="{BE2A7B0E-A513-4552-89B2-88670EC0E113}"/>
    <dgm:cxn modelId="{BF182EE4-835E-4F9B-AF70-0D3AD197EBE7}" type="presOf" srcId="{C88DD717-688A-41DB-8340-8A101845452B}" destId="{438B4505-9371-4A93-9BE3-B39F65483C2B}" srcOrd="0" destOrd="0" presId="urn:microsoft.com/office/officeart/2011/layout/HexagonRadial"/>
    <dgm:cxn modelId="{A00588E6-2DA9-4D45-9F25-041746F00E30}" type="presOf" srcId="{961224FE-02D9-4FC3-9454-D2BB067805CB}" destId="{222CD0CB-5C26-4944-8FA0-5124BC8E5FE9}" srcOrd="0" destOrd="0" presId="urn:microsoft.com/office/officeart/2011/layout/HexagonRadial"/>
    <dgm:cxn modelId="{9FECC7E6-090F-4D79-BB65-069EB5A914D3}" srcId="{822BC2C4-B206-4773-98BB-2C574811FFDA}" destId="{16079919-9E95-4661-B335-AE8265896C7E}" srcOrd="2" destOrd="0" parTransId="{5716287B-4449-4409-AA97-4C742C62B159}" sibTransId="{BA5315F2-81B9-433F-B491-123A9525A5A8}"/>
    <dgm:cxn modelId="{4C8668F1-1D1B-437B-92CD-1F3677C66C85}" srcId="{822BC2C4-B206-4773-98BB-2C574811FFDA}" destId="{961224FE-02D9-4FC3-9454-D2BB067805CB}" srcOrd="3" destOrd="0" parTransId="{F12D2A87-5F46-4586-BB0F-1CBCA77A1738}" sibTransId="{91435E3C-B14B-4E7F-B364-0A48A62BFA25}"/>
    <dgm:cxn modelId="{5239FE04-721D-4D6C-B92C-7048950574CE}" type="presParOf" srcId="{B7F62A77-356D-4D3E-81CA-5E2901306309}" destId="{E5C68628-EC3B-4076-AEF4-6A18C58B3A20}" srcOrd="0" destOrd="0" presId="urn:microsoft.com/office/officeart/2011/layout/HexagonRadial"/>
    <dgm:cxn modelId="{64D0D98F-464A-41B6-B430-02BE89C63229}" type="presParOf" srcId="{B7F62A77-356D-4D3E-81CA-5E2901306309}" destId="{AC354DDB-76F8-4D30-A2FB-FE2C8ACD927B}" srcOrd="1" destOrd="0" presId="urn:microsoft.com/office/officeart/2011/layout/HexagonRadial"/>
    <dgm:cxn modelId="{91745B34-382A-45FC-82B9-9C6539A2779C}" type="presParOf" srcId="{AC354DDB-76F8-4D30-A2FB-FE2C8ACD927B}" destId="{C5FB7C22-5419-41DE-A6CC-C70975A7E2DE}" srcOrd="0" destOrd="0" presId="urn:microsoft.com/office/officeart/2011/layout/HexagonRadial"/>
    <dgm:cxn modelId="{98041F5A-C926-45EC-85F5-0B04746412D0}" type="presParOf" srcId="{B7F62A77-356D-4D3E-81CA-5E2901306309}" destId="{438B4505-9371-4A93-9BE3-B39F65483C2B}" srcOrd="2" destOrd="0" presId="urn:microsoft.com/office/officeart/2011/layout/HexagonRadial"/>
    <dgm:cxn modelId="{712DEF68-AE57-472D-8C65-77958D3E1495}" type="presParOf" srcId="{B7F62A77-356D-4D3E-81CA-5E2901306309}" destId="{4E644591-724F-4938-B615-915683427E37}" srcOrd="3" destOrd="0" presId="urn:microsoft.com/office/officeart/2011/layout/HexagonRadial"/>
    <dgm:cxn modelId="{6FA8B2D1-AD1B-4463-BD12-26DA0D589934}" type="presParOf" srcId="{4E644591-724F-4938-B615-915683427E37}" destId="{049E2C7A-CF7A-4B14-994B-538E9249F058}" srcOrd="0" destOrd="0" presId="urn:microsoft.com/office/officeart/2011/layout/HexagonRadial"/>
    <dgm:cxn modelId="{BF0FD801-FD8D-46E6-9ABC-B35EF54B974A}" type="presParOf" srcId="{B7F62A77-356D-4D3E-81CA-5E2901306309}" destId="{DEB01108-A3F6-4404-806F-4A176546E4D1}" srcOrd="4" destOrd="0" presId="urn:microsoft.com/office/officeart/2011/layout/HexagonRadial"/>
    <dgm:cxn modelId="{FBFAA46A-CF59-4904-BAD1-1C903B3ED7B8}" type="presParOf" srcId="{B7F62A77-356D-4D3E-81CA-5E2901306309}" destId="{4B6FC578-AD63-432D-BE72-12D950F33225}" srcOrd="5" destOrd="0" presId="urn:microsoft.com/office/officeart/2011/layout/HexagonRadial"/>
    <dgm:cxn modelId="{E2941F52-183E-41EA-9F18-EA602A8113AB}" type="presParOf" srcId="{4B6FC578-AD63-432D-BE72-12D950F33225}" destId="{9C9A28AF-D321-4B7F-9A87-F8C3D3A4E073}" srcOrd="0" destOrd="0" presId="urn:microsoft.com/office/officeart/2011/layout/HexagonRadial"/>
    <dgm:cxn modelId="{E529B10F-F7DC-4C01-8EB7-9F1A2051E5D6}" type="presParOf" srcId="{B7F62A77-356D-4D3E-81CA-5E2901306309}" destId="{B28314D7-34E5-4900-B5B8-8FC2DE52994E}" srcOrd="6" destOrd="0" presId="urn:microsoft.com/office/officeart/2011/layout/HexagonRadial"/>
    <dgm:cxn modelId="{FE859546-D03E-47E6-9F36-86EDDB16650C}" type="presParOf" srcId="{B7F62A77-356D-4D3E-81CA-5E2901306309}" destId="{E75AEC1B-731E-4128-B44B-D94E116879F5}" srcOrd="7" destOrd="0" presId="urn:microsoft.com/office/officeart/2011/layout/HexagonRadial"/>
    <dgm:cxn modelId="{2A89DE2F-0752-4D62-AD58-ACE7E5340BE0}" type="presParOf" srcId="{E75AEC1B-731E-4128-B44B-D94E116879F5}" destId="{E2B6C771-E33F-425B-827F-CB43851C1235}" srcOrd="0" destOrd="0" presId="urn:microsoft.com/office/officeart/2011/layout/HexagonRadial"/>
    <dgm:cxn modelId="{155B66DF-7140-4F66-8958-546A9BF208DE}" type="presParOf" srcId="{B7F62A77-356D-4D3E-81CA-5E2901306309}" destId="{222CD0CB-5C26-4944-8FA0-5124BC8E5FE9}" srcOrd="8" destOrd="0" presId="urn:microsoft.com/office/officeart/2011/layout/HexagonRadial"/>
    <dgm:cxn modelId="{9B8DE9F1-61D4-421E-BB28-4D62DD2CE117}" type="presParOf" srcId="{B7F62A77-356D-4D3E-81CA-5E2901306309}" destId="{07EA22FF-C100-4395-8F24-9BE5CAE2991D}" srcOrd="9" destOrd="0" presId="urn:microsoft.com/office/officeart/2011/layout/HexagonRadial"/>
    <dgm:cxn modelId="{A28BE492-00BD-4E66-BC42-35CD5319DDBD}" type="presParOf" srcId="{07EA22FF-C100-4395-8F24-9BE5CAE2991D}" destId="{BDAC98FB-3360-4391-AF98-CFDABF322D72}" srcOrd="0" destOrd="0" presId="urn:microsoft.com/office/officeart/2011/layout/HexagonRadial"/>
    <dgm:cxn modelId="{1325F3D2-D6CE-443B-9101-961EF5095153}" type="presParOf" srcId="{B7F62A77-356D-4D3E-81CA-5E2901306309}" destId="{78DCB57F-8FBE-40AD-945C-A8DC270ED70F}" srcOrd="10" destOrd="0" presId="urn:microsoft.com/office/officeart/2011/layout/HexagonRadial"/>
    <dgm:cxn modelId="{CEE808F7-BB70-461B-890F-92E53762C845}" type="presParOf" srcId="{B7F62A77-356D-4D3E-81CA-5E2901306309}" destId="{66626C90-9807-49EE-8730-913D32F8E37E}" srcOrd="11" destOrd="0" presId="urn:microsoft.com/office/officeart/2011/layout/HexagonRadial"/>
    <dgm:cxn modelId="{4A14DA3E-9202-45A3-A4D0-4376A2E243D9}" type="presParOf" srcId="{66626C90-9807-49EE-8730-913D32F8E37E}" destId="{465F00AA-DEF7-4F4C-AE88-176792CA419C}" srcOrd="0" destOrd="0" presId="urn:microsoft.com/office/officeart/2011/layout/HexagonRadial"/>
    <dgm:cxn modelId="{84D82F96-CFF3-42C4-8003-C9D180953819}" type="presParOf" srcId="{B7F62A77-356D-4D3E-81CA-5E2901306309}" destId="{8ACBADC1-DE5E-4F68-B495-749B7C3CA02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3DB42DC-8F1E-4133-8FA7-79AE38CF0F60}" type="doc">
      <dgm:prSet loTypeId="urn:microsoft.com/office/officeart/2005/8/layout/vList4" loCatId="picture" qsTypeId="urn:microsoft.com/office/officeart/2005/8/quickstyle/simple1" qsCatId="simple" csTypeId="urn:microsoft.com/office/officeart/2005/8/colors/accent1_3" csCatId="accent1" phldr="1"/>
      <dgm:spPr/>
      <dgm:t>
        <a:bodyPr/>
        <a:lstStyle/>
        <a:p>
          <a:endParaRPr lang="en-US"/>
        </a:p>
      </dgm:t>
    </dgm:pt>
    <dgm:pt modelId="{E68FCFCC-2283-45BE-AC21-3448F4193DA5}">
      <dgm:prSet phldrT="[Text]" custT="1"/>
      <dgm:spPr>
        <a:solidFill>
          <a:srgbClr val="00D2E2"/>
        </a:solidFill>
      </dgm:spPr>
      <dgm:t>
        <a:bodyPr/>
        <a:lstStyle/>
        <a:p>
          <a:r>
            <a:rPr lang="en-US" sz="2800" dirty="0">
              <a:latin typeface="Dubai Light" panose="020B0303030403030204" pitchFamily="34" charset="-78"/>
              <a:cs typeface="Dubai Light" panose="020B0303030403030204" pitchFamily="34" charset="-78"/>
            </a:rPr>
            <a:t>Complete &amp; Validate Deliverables</a:t>
          </a:r>
        </a:p>
      </dgm:t>
    </dgm:pt>
    <dgm:pt modelId="{0590D6D8-ED18-4977-BF4F-6787BB2050B9}" type="parTrans" cxnId="{17CBF6E9-BCF2-4145-A22D-4A646934C515}">
      <dgm:prSet/>
      <dgm:spPr/>
      <dgm:t>
        <a:bodyPr/>
        <a:lstStyle/>
        <a:p>
          <a:endParaRPr lang="en-US"/>
        </a:p>
      </dgm:t>
    </dgm:pt>
    <dgm:pt modelId="{0E74CAF5-E3C9-48F7-BB8B-75D4AF8932A5}" type="sibTrans" cxnId="{17CBF6E9-BCF2-4145-A22D-4A646934C515}">
      <dgm:prSet/>
      <dgm:spPr/>
      <dgm:t>
        <a:bodyPr/>
        <a:lstStyle/>
        <a:p>
          <a:endParaRPr lang="en-US"/>
        </a:p>
      </dgm:t>
    </dgm:pt>
    <dgm:pt modelId="{A712C065-D4D6-4E92-8102-B308B25123A3}">
      <dgm:prSet phldrT="[Text]" custT="1"/>
      <dgm:spPr>
        <a:solidFill>
          <a:srgbClr val="00A6B2"/>
        </a:solidFill>
      </dgm:spPr>
      <dgm:t>
        <a:bodyPr/>
        <a:lstStyle/>
        <a:p>
          <a:r>
            <a:rPr lang="en-US" sz="2800" dirty="0">
              <a:latin typeface="Dubai Light" panose="020B0303030403030204" pitchFamily="34" charset="-78"/>
              <a:cs typeface="Dubai Light" panose="020B0303030403030204" pitchFamily="34" charset="-78"/>
            </a:rPr>
            <a:t>Focus on Data Security &amp; Best Practices</a:t>
          </a:r>
        </a:p>
      </dgm:t>
    </dgm:pt>
    <dgm:pt modelId="{1336AD47-B94B-46E6-A84A-EEE73B15E7FF}" type="parTrans" cxnId="{0989C543-75BA-485C-94F1-DD651EC71BD9}">
      <dgm:prSet/>
      <dgm:spPr/>
      <dgm:t>
        <a:bodyPr/>
        <a:lstStyle/>
        <a:p>
          <a:endParaRPr lang="en-US"/>
        </a:p>
      </dgm:t>
    </dgm:pt>
    <dgm:pt modelId="{EA3A93C3-43B6-44CC-B99F-D5C216973689}" type="sibTrans" cxnId="{0989C543-75BA-485C-94F1-DD651EC71BD9}">
      <dgm:prSet/>
      <dgm:spPr/>
      <dgm:t>
        <a:bodyPr/>
        <a:lstStyle/>
        <a:p>
          <a:endParaRPr lang="en-US"/>
        </a:p>
      </dgm:t>
    </dgm:pt>
    <dgm:pt modelId="{EF77171C-361D-4540-BD84-3B8AC74F3E98}">
      <dgm:prSet custT="1"/>
      <dgm:spPr>
        <a:solidFill>
          <a:srgbClr val="008F9A"/>
        </a:solidFill>
      </dgm:spPr>
      <dgm:t>
        <a:bodyPr/>
        <a:lstStyle/>
        <a:p>
          <a:r>
            <a:rPr lang="en-US" sz="2400" dirty="0">
              <a:latin typeface="Dubai Light" panose="020B0303030403030204" pitchFamily="34" charset="-78"/>
              <a:cs typeface="Dubai Light" panose="020B0303030403030204" pitchFamily="34" charset="-78"/>
            </a:rPr>
            <a:t>Expand Opportunities in Value-Based Payment Arrangements to Promote Health Equity</a:t>
          </a:r>
        </a:p>
      </dgm:t>
    </dgm:pt>
    <dgm:pt modelId="{B24E4353-5C93-4911-91C5-ED475CAEDFA2}" type="parTrans" cxnId="{7D069C18-40F0-4DB4-AE61-837C1CBD5C3F}">
      <dgm:prSet/>
      <dgm:spPr/>
      <dgm:t>
        <a:bodyPr/>
        <a:lstStyle/>
        <a:p>
          <a:endParaRPr lang="en-US"/>
        </a:p>
      </dgm:t>
    </dgm:pt>
    <dgm:pt modelId="{0694619C-81BF-4440-9528-969A532212F9}" type="sibTrans" cxnId="{7D069C18-40F0-4DB4-AE61-837C1CBD5C3F}">
      <dgm:prSet/>
      <dgm:spPr/>
      <dgm:t>
        <a:bodyPr/>
        <a:lstStyle/>
        <a:p>
          <a:endParaRPr lang="en-US"/>
        </a:p>
      </dgm:t>
    </dgm:pt>
    <dgm:pt modelId="{6E0FFE7B-D8A1-42CF-8B99-DD42E4741F53}">
      <dgm:prSet custT="1"/>
      <dgm:spPr>
        <a:solidFill>
          <a:srgbClr val="00757E"/>
        </a:solidFill>
      </dgm:spPr>
      <dgm:t>
        <a:bodyPr/>
        <a:lstStyle/>
        <a:p>
          <a:r>
            <a:rPr lang="en-US" sz="2800" dirty="0">
              <a:latin typeface="Dubai Light" panose="020B0303030403030204" pitchFamily="34" charset="-78"/>
              <a:cs typeface="Dubai Light" panose="020B0303030403030204" pitchFamily="34" charset="-78"/>
            </a:rPr>
            <a:t>Build Awareness &amp; Engagement </a:t>
          </a:r>
        </a:p>
      </dgm:t>
    </dgm:pt>
    <dgm:pt modelId="{F0CB3DFD-4CB6-4AA1-B414-BF513F39BA6A}" type="parTrans" cxnId="{3098754D-1D51-4FF0-8D2C-54B0FF7816DD}">
      <dgm:prSet/>
      <dgm:spPr/>
      <dgm:t>
        <a:bodyPr/>
        <a:lstStyle/>
        <a:p>
          <a:endParaRPr lang="en-US"/>
        </a:p>
      </dgm:t>
    </dgm:pt>
    <dgm:pt modelId="{FE0B0BDE-CD64-42A5-9230-191C4A25B0B7}" type="sibTrans" cxnId="{3098754D-1D51-4FF0-8D2C-54B0FF7816DD}">
      <dgm:prSet/>
      <dgm:spPr/>
      <dgm:t>
        <a:bodyPr/>
        <a:lstStyle/>
        <a:p>
          <a:endParaRPr lang="en-US"/>
        </a:p>
      </dgm:t>
    </dgm:pt>
    <dgm:pt modelId="{1C6FF5B3-11E5-45F3-AA3D-DF3B23C6F4B5}">
      <dgm:prSet phldrT="[Text]" custT="1"/>
      <dgm:spPr>
        <a:solidFill>
          <a:srgbClr val="00BAC8"/>
        </a:solidFill>
      </dgm:spPr>
      <dgm:t>
        <a:bodyPr/>
        <a:lstStyle/>
        <a:p>
          <a:r>
            <a:rPr lang="en-US" sz="2800" dirty="0">
              <a:latin typeface="Dubai Light" panose="020B0303030403030204" pitchFamily="34" charset="-78"/>
              <a:cs typeface="Dubai Light" panose="020B0303030403030204" pitchFamily="34" charset="-78"/>
            </a:rPr>
            <a:t>Provide Technical Assistance &amp; Capacity Building </a:t>
          </a:r>
        </a:p>
      </dgm:t>
    </dgm:pt>
    <dgm:pt modelId="{29E38BD8-72D0-4302-A4DD-7BEEC2469298}" type="sibTrans" cxnId="{4FB3E263-CD3B-4F9D-984C-B284EA1FD04B}">
      <dgm:prSet/>
      <dgm:spPr/>
      <dgm:t>
        <a:bodyPr/>
        <a:lstStyle/>
        <a:p>
          <a:endParaRPr lang="en-US"/>
        </a:p>
      </dgm:t>
    </dgm:pt>
    <dgm:pt modelId="{9C914D90-7635-4D65-8C50-C92C8C7C6426}" type="parTrans" cxnId="{4FB3E263-CD3B-4F9D-984C-B284EA1FD04B}">
      <dgm:prSet/>
      <dgm:spPr/>
      <dgm:t>
        <a:bodyPr/>
        <a:lstStyle/>
        <a:p>
          <a:endParaRPr lang="en-US"/>
        </a:p>
      </dgm:t>
    </dgm:pt>
    <dgm:pt modelId="{2C0A273F-6AF6-4046-BAE6-EEC909D2F600}" type="pres">
      <dgm:prSet presAssocID="{73DB42DC-8F1E-4133-8FA7-79AE38CF0F60}" presName="linear" presStyleCnt="0">
        <dgm:presLayoutVars>
          <dgm:dir/>
          <dgm:resizeHandles val="exact"/>
        </dgm:presLayoutVars>
      </dgm:prSet>
      <dgm:spPr/>
    </dgm:pt>
    <dgm:pt modelId="{265E2208-1EE6-44F6-B6C4-526A7FB70397}" type="pres">
      <dgm:prSet presAssocID="{E68FCFCC-2283-45BE-AC21-3448F4193DA5}" presName="comp" presStyleCnt="0"/>
      <dgm:spPr/>
    </dgm:pt>
    <dgm:pt modelId="{B6E90E2F-34C7-46E2-9AE5-C753747DD30B}" type="pres">
      <dgm:prSet presAssocID="{E68FCFCC-2283-45BE-AC21-3448F4193DA5}" presName="box" presStyleLbl="node1" presStyleIdx="0" presStyleCnt="5"/>
      <dgm:spPr/>
    </dgm:pt>
    <dgm:pt modelId="{E496A2BA-AC56-443E-AD05-33F2AD9F46BF}" type="pres">
      <dgm:prSet presAssocID="{E68FCFCC-2283-45BE-AC21-3448F4193DA5}" presName="img" presStyleLbl="fgImgPlace1" presStyleIdx="0" presStyleCnt="5" custScaleX="83268" custScaleY="114135"/>
      <dgm:spPr>
        <a:blipFill dpi="0"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rcRect/>
          <a:stretch>
            <a:fillRect l="16225" r="16225"/>
          </a:stretch>
        </a:blipFill>
      </dgm:spPr>
    </dgm:pt>
    <dgm:pt modelId="{F3A2F0C8-5B00-4127-9907-55CE1A2261E6}" type="pres">
      <dgm:prSet presAssocID="{E68FCFCC-2283-45BE-AC21-3448F4193DA5}" presName="text" presStyleLbl="node1" presStyleIdx="0" presStyleCnt="5">
        <dgm:presLayoutVars>
          <dgm:bulletEnabled val="1"/>
        </dgm:presLayoutVars>
      </dgm:prSet>
      <dgm:spPr/>
    </dgm:pt>
    <dgm:pt modelId="{CFD30208-DB53-46EA-A7DC-066EE667F880}" type="pres">
      <dgm:prSet presAssocID="{0E74CAF5-E3C9-48F7-BB8B-75D4AF8932A5}" presName="spacer" presStyleCnt="0"/>
      <dgm:spPr/>
    </dgm:pt>
    <dgm:pt modelId="{5C22DDA1-CCBB-49CE-B942-EFE25C7D1434}" type="pres">
      <dgm:prSet presAssocID="{1C6FF5B3-11E5-45F3-AA3D-DF3B23C6F4B5}" presName="comp" presStyleCnt="0"/>
      <dgm:spPr/>
    </dgm:pt>
    <dgm:pt modelId="{791ACE24-6EB5-4CA6-8780-C342AE01F5BA}" type="pres">
      <dgm:prSet presAssocID="{1C6FF5B3-11E5-45F3-AA3D-DF3B23C6F4B5}" presName="box" presStyleLbl="node1" presStyleIdx="1" presStyleCnt="5" custLinFactNeighborY="-2552"/>
      <dgm:spPr/>
    </dgm:pt>
    <dgm:pt modelId="{CC73F3C2-C29B-4B13-8451-49A444DF4D17}" type="pres">
      <dgm:prSet presAssocID="{1C6FF5B3-11E5-45F3-AA3D-DF3B23C6F4B5}" presName="img" presStyleLbl="fgImgPlace1" presStyleIdx="1" presStyleCnt="5" custScaleX="78856" custScaleY="117501" custLinFactNeighborY="-2238"/>
      <dgm:spPr>
        <a:blipFill dpi="0" rotWithShape="1">
          <a:blip xmlns:r="http://schemas.openxmlformats.org/officeDocument/2006/relationships" r:embed="rId2">
            <a:duotone>
              <a:schemeClr val="accent1">
                <a:hueOff val="13094"/>
                <a:satOff val="-723"/>
                <a:lumOff val="2792"/>
                <a:alphaOff val="0"/>
                <a:shade val="20000"/>
                <a:satMod val="200000"/>
              </a:schemeClr>
              <a:schemeClr val="accent1">
                <a:hueOff val="13094"/>
                <a:satOff val="-723"/>
                <a:lumOff val="2792"/>
                <a:alphaOff val="0"/>
                <a:tint val="12000"/>
                <a:satMod val="190000"/>
              </a:schemeClr>
            </a:duotone>
          </a:blip>
          <a:srcRect/>
          <a:stretch>
            <a:fillRect l="13282" r="13282"/>
          </a:stretch>
        </a:blipFill>
      </dgm:spPr>
    </dgm:pt>
    <dgm:pt modelId="{D37B34F4-49C0-411A-96E4-9CB60A0F0194}" type="pres">
      <dgm:prSet presAssocID="{1C6FF5B3-11E5-45F3-AA3D-DF3B23C6F4B5}" presName="text" presStyleLbl="node1" presStyleIdx="1" presStyleCnt="5">
        <dgm:presLayoutVars>
          <dgm:bulletEnabled val="1"/>
        </dgm:presLayoutVars>
      </dgm:prSet>
      <dgm:spPr/>
    </dgm:pt>
    <dgm:pt modelId="{607D85B5-4779-47E8-8BCF-C56FF8D28926}" type="pres">
      <dgm:prSet presAssocID="{29E38BD8-72D0-4302-A4DD-7BEEC2469298}" presName="spacer" presStyleCnt="0"/>
      <dgm:spPr/>
    </dgm:pt>
    <dgm:pt modelId="{E3E69151-4E49-43C5-8862-CD2F9177A47A}" type="pres">
      <dgm:prSet presAssocID="{A712C065-D4D6-4E92-8102-B308B25123A3}" presName="comp" presStyleCnt="0"/>
      <dgm:spPr/>
    </dgm:pt>
    <dgm:pt modelId="{69038DCB-4E9F-4D5D-B29B-40E0D380711A}" type="pres">
      <dgm:prSet presAssocID="{A712C065-D4D6-4E92-8102-B308B25123A3}" presName="box" presStyleLbl="node1" presStyleIdx="2" presStyleCnt="5"/>
      <dgm:spPr/>
    </dgm:pt>
    <dgm:pt modelId="{51E2769B-9AE8-4586-BBB9-1716B48EC9CD}" type="pres">
      <dgm:prSet presAssocID="{A712C065-D4D6-4E92-8102-B308B25123A3}" presName="img" presStyleLbl="fgImgPlace1" presStyleIdx="2" presStyleCnt="5" custScaleX="79959" custScaleY="117952"/>
      <dgm:spPr>
        <a:blipFill dpi="0" rotWithShape="1">
          <a:blip xmlns:r="http://schemas.openxmlformats.org/officeDocument/2006/relationships" r:embed="rId3">
            <a:duotone>
              <a:schemeClr val="accent1">
                <a:hueOff val="26189"/>
                <a:satOff val="-1446"/>
                <a:lumOff val="5583"/>
                <a:alphaOff val="0"/>
                <a:shade val="20000"/>
                <a:satMod val="200000"/>
              </a:schemeClr>
              <a:schemeClr val="accent1">
                <a:hueOff val="26189"/>
                <a:satOff val="-1446"/>
                <a:lumOff val="5583"/>
                <a:alphaOff val="0"/>
                <a:tint val="12000"/>
                <a:satMod val="190000"/>
              </a:schemeClr>
            </a:duotone>
          </a:blip>
          <a:srcRect/>
          <a:stretch>
            <a:fillRect l="13650" r="13650"/>
          </a:stretch>
        </a:blipFill>
      </dgm:spPr>
    </dgm:pt>
    <dgm:pt modelId="{875644AC-9851-424C-9983-FA6DEDD6BA3A}" type="pres">
      <dgm:prSet presAssocID="{A712C065-D4D6-4E92-8102-B308B25123A3}" presName="text" presStyleLbl="node1" presStyleIdx="2" presStyleCnt="5">
        <dgm:presLayoutVars>
          <dgm:bulletEnabled val="1"/>
        </dgm:presLayoutVars>
      </dgm:prSet>
      <dgm:spPr/>
    </dgm:pt>
    <dgm:pt modelId="{985D77AA-D8E7-4FDB-8CAE-49D4AF53099C}" type="pres">
      <dgm:prSet presAssocID="{EA3A93C3-43B6-44CC-B99F-D5C216973689}" presName="spacer" presStyleCnt="0"/>
      <dgm:spPr/>
    </dgm:pt>
    <dgm:pt modelId="{58B68495-3402-458C-9669-569A54A7CB73}" type="pres">
      <dgm:prSet presAssocID="{EF77171C-361D-4540-BD84-3B8AC74F3E98}" presName="comp" presStyleCnt="0"/>
      <dgm:spPr/>
    </dgm:pt>
    <dgm:pt modelId="{E97C493B-1080-404D-9A18-E49C32D86BE4}" type="pres">
      <dgm:prSet presAssocID="{EF77171C-361D-4540-BD84-3B8AC74F3E98}" presName="box" presStyleLbl="node1" presStyleIdx="3" presStyleCnt="5"/>
      <dgm:spPr/>
    </dgm:pt>
    <dgm:pt modelId="{B3DC9AD9-BF59-476D-9599-CD56A426B67E}" type="pres">
      <dgm:prSet presAssocID="{EF77171C-361D-4540-BD84-3B8AC74F3E98}" presName="img" presStyleLbl="fgImgPlace1" presStyleIdx="3" presStyleCnt="5" custScaleX="81049" custScaleY="124748" custLinFactNeighborX="-3854"/>
      <dgm:spPr>
        <a:blipFill dpi="0" rotWithShape="1">
          <a:blip xmlns:r="http://schemas.openxmlformats.org/officeDocument/2006/relationships" r:embed="rId4">
            <a:duotone>
              <a:schemeClr val="accent1">
                <a:hueOff val="39283"/>
                <a:satOff val="-2168"/>
                <a:lumOff val="8375"/>
                <a:alphaOff val="0"/>
                <a:shade val="20000"/>
                <a:satMod val="200000"/>
              </a:schemeClr>
              <a:schemeClr val="accent1">
                <a:hueOff val="39283"/>
                <a:satOff val="-2168"/>
                <a:lumOff val="8375"/>
                <a:alphaOff val="0"/>
                <a:tint val="12000"/>
                <a:satMod val="190000"/>
              </a:schemeClr>
            </a:duotone>
          </a:blip>
          <a:srcRect/>
          <a:stretch>
            <a:fillRect l="12072" r="12072"/>
          </a:stretch>
        </a:blipFill>
      </dgm:spPr>
    </dgm:pt>
    <dgm:pt modelId="{FC08670D-6A2C-4751-ACD2-4EB37B6668DE}" type="pres">
      <dgm:prSet presAssocID="{EF77171C-361D-4540-BD84-3B8AC74F3E98}" presName="text" presStyleLbl="node1" presStyleIdx="3" presStyleCnt="5">
        <dgm:presLayoutVars>
          <dgm:bulletEnabled val="1"/>
        </dgm:presLayoutVars>
      </dgm:prSet>
      <dgm:spPr/>
    </dgm:pt>
    <dgm:pt modelId="{59533DA8-E7D6-4EA9-8264-FDD1E2D1AD2D}" type="pres">
      <dgm:prSet presAssocID="{0694619C-81BF-4440-9528-969A532212F9}" presName="spacer" presStyleCnt="0"/>
      <dgm:spPr/>
    </dgm:pt>
    <dgm:pt modelId="{6C2BEB49-410D-4491-8098-12FFEA968F01}" type="pres">
      <dgm:prSet presAssocID="{6E0FFE7B-D8A1-42CF-8B99-DD42E4741F53}" presName="comp" presStyleCnt="0"/>
      <dgm:spPr/>
    </dgm:pt>
    <dgm:pt modelId="{FAC74ADA-3059-4F00-9AC2-1B255D823E66}" type="pres">
      <dgm:prSet presAssocID="{6E0FFE7B-D8A1-42CF-8B99-DD42E4741F53}" presName="box" presStyleLbl="node1" presStyleIdx="4" presStyleCnt="5" custLinFactNeighborY="647"/>
      <dgm:spPr/>
    </dgm:pt>
    <dgm:pt modelId="{5D39A2B2-DC65-48FB-801F-CEBE7CE34D31}" type="pres">
      <dgm:prSet presAssocID="{6E0FFE7B-D8A1-42CF-8B99-DD42E4741F53}" presName="img" presStyleLbl="fgImgPlace1" presStyleIdx="4" presStyleCnt="5" custScaleX="85472" custScaleY="126090" custLinFactNeighborX="-5514" custLinFactNeighborY="264"/>
      <dgm:spPr>
        <a:blipFill dpi="0" rotWithShape="1">
          <a:blip xmlns:r="http://schemas.openxmlformats.org/officeDocument/2006/relationships" r:embed="rId5">
            <a:duotone>
              <a:schemeClr val="accent1">
                <a:hueOff val="52377"/>
                <a:satOff val="-2891"/>
                <a:lumOff val="11166"/>
                <a:alphaOff val="0"/>
                <a:shade val="20000"/>
                <a:satMod val="200000"/>
              </a:schemeClr>
              <a:schemeClr val="accent1">
                <a:hueOff val="52377"/>
                <a:satOff val="-2891"/>
                <a:lumOff val="11166"/>
                <a:alphaOff val="0"/>
                <a:tint val="12000"/>
                <a:satMod val="190000"/>
              </a:schemeClr>
            </a:duotone>
          </a:blip>
          <a:srcRect/>
          <a:stretch>
            <a:fillRect l="19218" r="19218"/>
          </a:stretch>
        </a:blipFill>
      </dgm:spPr>
    </dgm:pt>
    <dgm:pt modelId="{864E7AFE-8954-450B-98B0-AFC34D499635}" type="pres">
      <dgm:prSet presAssocID="{6E0FFE7B-D8A1-42CF-8B99-DD42E4741F53}" presName="text" presStyleLbl="node1" presStyleIdx="4" presStyleCnt="5">
        <dgm:presLayoutVars>
          <dgm:bulletEnabled val="1"/>
        </dgm:presLayoutVars>
      </dgm:prSet>
      <dgm:spPr/>
    </dgm:pt>
  </dgm:ptLst>
  <dgm:cxnLst>
    <dgm:cxn modelId="{4EDAD70A-5CDA-4C23-A467-5AF5E5538054}" type="presOf" srcId="{EF77171C-361D-4540-BD84-3B8AC74F3E98}" destId="{E97C493B-1080-404D-9A18-E49C32D86BE4}" srcOrd="0" destOrd="0" presId="urn:microsoft.com/office/officeart/2005/8/layout/vList4"/>
    <dgm:cxn modelId="{7D069C18-40F0-4DB4-AE61-837C1CBD5C3F}" srcId="{73DB42DC-8F1E-4133-8FA7-79AE38CF0F60}" destId="{EF77171C-361D-4540-BD84-3B8AC74F3E98}" srcOrd="3" destOrd="0" parTransId="{B24E4353-5C93-4911-91C5-ED475CAEDFA2}" sibTransId="{0694619C-81BF-4440-9528-969A532212F9}"/>
    <dgm:cxn modelId="{21AFB521-231E-47A8-B3F7-8A7E17FA1F94}" type="presOf" srcId="{A712C065-D4D6-4E92-8102-B308B25123A3}" destId="{875644AC-9851-424C-9983-FA6DEDD6BA3A}" srcOrd="1" destOrd="0" presId="urn:microsoft.com/office/officeart/2005/8/layout/vList4"/>
    <dgm:cxn modelId="{40CFBD24-7070-4678-831E-7C7B0D3B6043}" type="presOf" srcId="{6E0FFE7B-D8A1-42CF-8B99-DD42E4741F53}" destId="{FAC74ADA-3059-4F00-9AC2-1B255D823E66}" srcOrd="0" destOrd="0" presId="urn:microsoft.com/office/officeart/2005/8/layout/vList4"/>
    <dgm:cxn modelId="{D2466B32-4A61-4937-8945-9C3B2310821F}" type="presOf" srcId="{1C6FF5B3-11E5-45F3-AA3D-DF3B23C6F4B5}" destId="{791ACE24-6EB5-4CA6-8780-C342AE01F5BA}" srcOrd="0" destOrd="0" presId="urn:microsoft.com/office/officeart/2005/8/layout/vList4"/>
    <dgm:cxn modelId="{58CC6734-EB5F-4178-8EDF-3CD6C952BA81}" type="presOf" srcId="{1C6FF5B3-11E5-45F3-AA3D-DF3B23C6F4B5}" destId="{D37B34F4-49C0-411A-96E4-9CB60A0F0194}" srcOrd="1" destOrd="0" presId="urn:microsoft.com/office/officeart/2005/8/layout/vList4"/>
    <dgm:cxn modelId="{0989C543-75BA-485C-94F1-DD651EC71BD9}" srcId="{73DB42DC-8F1E-4133-8FA7-79AE38CF0F60}" destId="{A712C065-D4D6-4E92-8102-B308B25123A3}" srcOrd="2" destOrd="0" parTransId="{1336AD47-B94B-46E6-A84A-EEE73B15E7FF}" sibTransId="{EA3A93C3-43B6-44CC-B99F-D5C216973689}"/>
    <dgm:cxn modelId="{4FB3E263-CD3B-4F9D-984C-B284EA1FD04B}" srcId="{73DB42DC-8F1E-4133-8FA7-79AE38CF0F60}" destId="{1C6FF5B3-11E5-45F3-AA3D-DF3B23C6F4B5}" srcOrd="1" destOrd="0" parTransId="{9C914D90-7635-4D65-8C50-C92C8C7C6426}" sibTransId="{29E38BD8-72D0-4302-A4DD-7BEEC2469298}"/>
    <dgm:cxn modelId="{652A276D-E169-46E8-AC06-ECEB277EF17E}" type="presOf" srcId="{E68FCFCC-2283-45BE-AC21-3448F4193DA5}" destId="{B6E90E2F-34C7-46E2-9AE5-C753747DD30B}" srcOrd="0" destOrd="0" presId="urn:microsoft.com/office/officeart/2005/8/layout/vList4"/>
    <dgm:cxn modelId="{3098754D-1D51-4FF0-8D2C-54B0FF7816DD}" srcId="{73DB42DC-8F1E-4133-8FA7-79AE38CF0F60}" destId="{6E0FFE7B-D8A1-42CF-8B99-DD42E4741F53}" srcOrd="4" destOrd="0" parTransId="{F0CB3DFD-4CB6-4AA1-B414-BF513F39BA6A}" sibTransId="{FE0B0BDE-CD64-42A5-9230-191C4A25B0B7}"/>
    <dgm:cxn modelId="{B318584E-E954-4610-AE2C-20E05ED38FB0}" type="presOf" srcId="{EF77171C-361D-4540-BD84-3B8AC74F3E98}" destId="{FC08670D-6A2C-4751-ACD2-4EB37B6668DE}" srcOrd="1" destOrd="0" presId="urn:microsoft.com/office/officeart/2005/8/layout/vList4"/>
    <dgm:cxn modelId="{7B1A919E-8414-471F-9827-04124715B9F3}" type="presOf" srcId="{73DB42DC-8F1E-4133-8FA7-79AE38CF0F60}" destId="{2C0A273F-6AF6-4046-BAE6-EEC909D2F600}" srcOrd="0" destOrd="0" presId="urn:microsoft.com/office/officeart/2005/8/layout/vList4"/>
    <dgm:cxn modelId="{8D2619B6-EE73-4BAB-9B7A-A01CA2326008}" type="presOf" srcId="{6E0FFE7B-D8A1-42CF-8B99-DD42E4741F53}" destId="{864E7AFE-8954-450B-98B0-AFC34D499635}" srcOrd="1" destOrd="0" presId="urn:microsoft.com/office/officeart/2005/8/layout/vList4"/>
    <dgm:cxn modelId="{BBEECFB8-5E4E-415A-8B3B-4C6EDC5B71B5}" type="presOf" srcId="{A712C065-D4D6-4E92-8102-B308B25123A3}" destId="{69038DCB-4E9F-4D5D-B29B-40E0D380711A}" srcOrd="0" destOrd="0" presId="urn:microsoft.com/office/officeart/2005/8/layout/vList4"/>
    <dgm:cxn modelId="{7D219CDF-D224-4F93-AA04-E52AA1D4CDEB}" type="presOf" srcId="{E68FCFCC-2283-45BE-AC21-3448F4193DA5}" destId="{F3A2F0C8-5B00-4127-9907-55CE1A2261E6}" srcOrd="1" destOrd="0" presId="urn:microsoft.com/office/officeart/2005/8/layout/vList4"/>
    <dgm:cxn modelId="{17CBF6E9-BCF2-4145-A22D-4A646934C515}" srcId="{73DB42DC-8F1E-4133-8FA7-79AE38CF0F60}" destId="{E68FCFCC-2283-45BE-AC21-3448F4193DA5}" srcOrd="0" destOrd="0" parTransId="{0590D6D8-ED18-4977-BF4F-6787BB2050B9}" sibTransId="{0E74CAF5-E3C9-48F7-BB8B-75D4AF8932A5}"/>
    <dgm:cxn modelId="{2D05C2FE-A67E-4413-8D43-46B99DDAC089}" type="presParOf" srcId="{2C0A273F-6AF6-4046-BAE6-EEC909D2F600}" destId="{265E2208-1EE6-44F6-B6C4-526A7FB70397}" srcOrd="0" destOrd="0" presId="urn:microsoft.com/office/officeart/2005/8/layout/vList4"/>
    <dgm:cxn modelId="{56637B63-7788-4E77-A806-87F90C4DE367}" type="presParOf" srcId="{265E2208-1EE6-44F6-B6C4-526A7FB70397}" destId="{B6E90E2F-34C7-46E2-9AE5-C753747DD30B}" srcOrd="0" destOrd="0" presId="urn:microsoft.com/office/officeart/2005/8/layout/vList4"/>
    <dgm:cxn modelId="{BB563C2A-3542-4500-97DA-C43E0B058E82}" type="presParOf" srcId="{265E2208-1EE6-44F6-B6C4-526A7FB70397}" destId="{E496A2BA-AC56-443E-AD05-33F2AD9F46BF}" srcOrd="1" destOrd="0" presId="urn:microsoft.com/office/officeart/2005/8/layout/vList4"/>
    <dgm:cxn modelId="{E647B045-17D4-48B8-A80F-FE7F890BDFD3}" type="presParOf" srcId="{265E2208-1EE6-44F6-B6C4-526A7FB70397}" destId="{F3A2F0C8-5B00-4127-9907-55CE1A2261E6}" srcOrd="2" destOrd="0" presId="urn:microsoft.com/office/officeart/2005/8/layout/vList4"/>
    <dgm:cxn modelId="{09650414-6405-4ED6-A16A-EF4E49F6C5FA}" type="presParOf" srcId="{2C0A273F-6AF6-4046-BAE6-EEC909D2F600}" destId="{CFD30208-DB53-46EA-A7DC-066EE667F880}" srcOrd="1" destOrd="0" presId="urn:microsoft.com/office/officeart/2005/8/layout/vList4"/>
    <dgm:cxn modelId="{6C899EBA-76E9-45D7-B1FF-2F40C102215B}" type="presParOf" srcId="{2C0A273F-6AF6-4046-BAE6-EEC909D2F600}" destId="{5C22DDA1-CCBB-49CE-B942-EFE25C7D1434}" srcOrd="2" destOrd="0" presId="urn:microsoft.com/office/officeart/2005/8/layout/vList4"/>
    <dgm:cxn modelId="{707A077D-FA9A-465B-93E6-D7D3031B1386}" type="presParOf" srcId="{5C22DDA1-CCBB-49CE-B942-EFE25C7D1434}" destId="{791ACE24-6EB5-4CA6-8780-C342AE01F5BA}" srcOrd="0" destOrd="0" presId="urn:microsoft.com/office/officeart/2005/8/layout/vList4"/>
    <dgm:cxn modelId="{6D6632CD-641E-4F18-9186-6DE8A864E73F}" type="presParOf" srcId="{5C22DDA1-CCBB-49CE-B942-EFE25C7D1434}" destId="{CC73F3C2-C29B-4B13-8451-49A444DF4D17}" srcOrd="1" destOrd="0" presId="urn:microsoft.com/office/officeart/2005/8/layout/vList4"/>
    <dgm:cxn modelId="{3031A1AA-4512-4DDD-A0E5-229F21E631EF}" type="presParOf" srcId="{5C22DDA1-CCBB-49CE-B942-EFE25C7D1434}" destId="{D37B34F4-49C0-411A-96E4-9CB60A0F0194}" srcOrd="2" destOrd="0" presId="urn:microsoft.com/office/officeart/2005/8/layout/vList4"/>
    <dgm:cxn modelId="{D86E1811-33E0-4C6A-A2D0-5F25DB2FD0ED}" type="presParOf" srcId="{2C0A273F-6AF6-4046-BAE6-EEC909D2F600}" destId="{607D85B5-4779-47E8-8BCF-C56FF8D28926}" srcOrd="3" destOrd="0" presId="urn:microsoft.com/office/officeart/2005/8/layout/vList4"/>
    <dgm:cxn modelId="{81C917B8-378D-42B6-86A1-4B734417BCCF}" type="presParOf" srcId="{2C0A273F-6AF6-4046-BAE6-EEC909D2F600}" destId="{E3E69151-4E49-43C5-8862-CD2F9177A47A}" srcOrd="4" destOrd="0" presId="urn:microsoft.com/office/officeart/2005/8/layout/vList4"/>
    <dgm:cxn modelId="{1999D7E8-3D5E-4A0E-A437-57D23317EBEB}" type="presParOf" srcId="{E3E69151-4E49-43C5-8862-CD2F9177A47A}" destId="{69038DCB-4E9F-4D5D-B29B-40E0D380711A}" srcOrd="0" destOrd="0" presId="urn:microsoft.com/office/officeart/2005/8/layout/vList4"/>
    <dgm:cxn modelId="{8924C9BD-7FA0-4CDC-9443-58CAE295CF82}" type="presParOf" srcId="{E3E69151-4E49-43C5-8862-CD2F9177A47A}" destId="{51E2769B-9AE8-4586-BBB9-1716B48EC9CD}" srcOrd="1" destOrd="0" presId="urn:microsoft.com/office/officeart/2005/8/layout/vList4"/>
    <dgm:cxn modelId="{EAF840E5-849F-44CB-9535-6F542835F314}" type="presParOf" srcId="{E3E69151-4E49-43C5-8862-CD2F9177A47A}" destId="{875644AC-9851-424C-9983-FA6DEDD6BA3A}" srcOrd="2" destOrd="0" presId="urn:microsoft.com/office/officeart/2005/8/layout/vList4"/>
    <dgm:cxn modelId="{20ED91C8-9110-4E27-8518-E1BE7D129D39}" type="presParOf" srcId="{2C0A273F-6AF6-4046-BAE6-EEC909D2F600}" destId="{985D77AA-D8E7-4FDB-8CAE-49D4AF53099C}" srcOrd="5" destOrd="0" presId="urn:microsoft.com/office/officeart/2005/8/layout/vList4"/>
    <dgm:cxn modelId="{F6AB622E-C47F-4236-90E6-A5A956A226DE}" type="presParOf" srcId="{2C0A273F-6AF6-4046-BAE6-EEC909D2F600}" destId="{58B68495-3402-458C-9669-569A54A7CB73}" srcOrd="6" destOrd="0" presId="urn:microsoft.com/office/officeart/2005/8/layout/vList4"/>
    <dgm:cxn modelId="{DE119CE2-3E30-41F2-A443-8F4B9FC6A565}" type="presParOf" srcId="{58B68495-3402-458C-9669-569A54A7CB73}" destId="{E97C493B-1080-404D-9A18-E49C32D86BE4}" srcOrd="0" destOrd="0" presId="urn:microsoft.com/office/officeart/2005/8/layout/vList4"/>
    <dgm:cxn modelId="{F1BCABE6-C655-4114-9081-5D421DDD2408}" type="presParOf" srcId="{58B68495-3402-458C-9669-569A54A7CB73}" destId="{B3DC9AD9-BF59-476D-9599-CD56A426B67E}" srcOrd="1" destOrd="0" presId="urn:microsoft.com/office/officeart/2005/8/layout/vList4"/>
    <dgm:cxn modelId="{1C060760-149B-4C99-B327-1B4ADADF4018}" type="presParOf" srcId="{58B68495-3402-458C-9669-569A54A7CB73}" destId="{FC08670D-6A2C-4751-ACD2-4EB37B6668DE}" srcOrd="2" destOrd="0" presId="urn:microsoft.com/office/officeart/2005/8/layout/vList4"/>
    <dgm:cxn modelId="{45E25835-CD2E-4237-8DAC-8B477BA7C1C4}" type="presParOf" srcId="{2C0A273F-6AF6-4046-BAE6-EEC909D2F600}" destId="{59533DA8-E7D6-4EA9-8264-FDD1E2D1AD2D}" srcOrd="7" destOrd="0" presId="urn:microsoft.com/office/officeart/2005/8/layout/vList4"/>
    <dgm:cxn modelId="{81A6C2A5-97D1-4BAB-8F5A-42CF2F98B82E}" type="presParOf" srcId="{2C0A273F-6AF6-4046-BAE6-EEC909D2F600}" destId="{6C2BEB49-410D-4491-8098-12FFEA968F01}" srcOrd="8" destOrd="0" presId="urn:microsoft.com/office/officeart/2005/8/layout/vList4"/>
    <dgm:cxn modelId="{D1FED180-88FC-408B-8CAC-48F97594FDA2}" type="presParOf" srcId="{6C2BEB49-410D-4491-8098-12FFEA968F01}" destId="{FAC74ADA-3059-4F00-9AC2-1B255D823E66}" srcOrd="0" destOrd="0" presId="urn:microsoft.com/office/officeart/2005/8/layout/vList4"/>
    <dgm:cxn modelId="{DA973B58-82B8-45B3-94AB-E6901D187FBD}" type="presParOf" srcId="{6C2BEB49-410D-4491-8098-12FFEA968F01}" destId="{5D39A2B2-DC65-48FB-801F-CEBE7CE34D31}" srcOrd="1" destOrd="0" presId="urn:microsoft.com/office/officeart/2005/8/layout/vList4"/>
    <dgm:cxn modelId="{C7BBBD84-9951-4ECE-8C16-1A20C6D1A8F3}" type="presParOf" srcId="{6C2BEB49-410D-4491-8098-12FFEA968F01}" destId="{864E7AFE-8954-450B-98B0-AFC34D49963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EC5065B-1FEE-614E-A1D2-7D2FE7CDEB20}" type="doc">
      <dgm:prSet loTypeId="urn:microsoft.com/office/officeart/2005/8/layout/chevron1" loCatId="" qsTypeId="urn:microsoft.com/office/officeart/2005/8/quickstyle/simple1" qsCatId="simple" csTypeId="urn:microsoft.com/office/officeart/2005/8/colors/accent1_2" csCatId="accent1" phldr="1"/>
      <dgm:spPr/>
    </dgm:pt>
    <dgm:pt modelId="{343E7C90-7D8F-B743-8987-D76F473C7790}">
      <dgm:prSet phldrT="[Text]"/>
      <dgm:spPr>
        <a:solidFill>
          <a:srgbClr val="00A6B2"/>
        </a:solidFill>
        <a:ln>
          <a:solidFill>
            <a:srgbClr val="00A6B2"/>
          </a:solidFill>
        </a:ln>
      </dgm:spPr>
      <dgm:t>
        <a:bodyPr/>
        <a:lstStyle/>
        <a:p>
          <a:r>
            <a:rPr lang="en-US" dirty="0"/>
            <a:t>2012: </a:t>
          </a:r>
          <a:br>
            <a:rPr lang="en-US" dirty="0"/>
          </a:br>
          <a:r>
            <a:rPr lang="en-US" dirty="0"/>
            <a:t>Community Care Transitions Program (CCTP)</a:t>
          </a:r>
        </a:p>
      </dgm:t>
    </dgm:pt>
    <dgm:pt modelId="{4ECEA80C-6CCC-F742-9D22-77AF4313F012}" type="parTrans" cxnId="{96FCF5E2-4297-C84E-A331-F3425F8B7E9A}">
      <dgm:prSet/>
      <dgm:spPr/>
      <dgm:t>
        <a:bodyPr/>
        <a:lstStyle/>
        <a:p>
          <a:endParaRPr lang="en-US"/>
        </a:p>
      </dgm:t>
    </dgm:pt>
    <dgm:pt modelId="{B868C4D1-EE4A-8D42-9128-B4D7F87362B5}" type="sibTrans" cxnId="{96FCF5E2-4297-C84E-A331-F3425F8B7E9A}">
      <dgm:prSet/>
      <dgm:spPr/>
      <dgm:t>
        <a:bodyPr/>
        <a:lstStyle/>
        <a:p>
          <a:endParaRPr lang="en-US"/>
        </a:p>
      </dgm:t>
    </dgm:pt>
    <dgm:pt modelId="{347CD83F-5010-3444-BE32-C853A1541180}">
      <dgm:prSet phldrT="[Text]"/>
      <dgm:spPr>
        <a:solidFill>
          <a:srgbClr val="00A6B2"/>
        </a:solidFill>
        <a:ln>
          <a:solidFill>
            <a:srgbClr val="00A6B2"/>
          </a:solidFill>
        </a:ln>
      </dgm:spPr>
      <dgm:t>
        <a:bodyPr/>
        <a:lstStyle/>
        <a:p>
          <a:r>
            <a:rPr lang="en-US" dirty="0"/>
            <a:t>2014: </a:t>
          </a:r>
          <a:br>
            <a:rPr lang="en-US" dirty="0"/>
          </a:br>
          <a:r>
            <a:rPr lang="en-US" dirty="0"/>
            <a:t>CMMI Demonstration: YMCA of the USA for National DPP</a:t>
          </a:r>
        </a:p>
      </dgm:t>
    </dgm:pt>
    <dgm:pt modelId="{F34E0EB3-E0C0-4041-946C-FE0A371850CA}" type="parTrans" cxnId="{B8B6AE4D-F446-704F-81F9-597CE77541EB}">
      <dgm:prSet/>
      <dgm:spPr/>
      <dgm:t>
        <a:bodyPr/>
        <a:lstStyle/>
        <a:p>
          <a:endParaRPr lang="en-US"/>
        </a:p>
      </dgm:t>
    </dgm:pt>
    <dgm:pt modelId="{CE380821-3D66-1B4D-804E-3843BF0B63A1}" type="sibTrans" cxnId="{B8B6AE4D-F446-704F-81F9-597CE77541EB}">
      <dgm:prSet/>
      <dgm:spPr/>
      <dgm:t>
        <a:bodyPr/>
        <a:lstStyle/>
        <a:p>
          <a:endParaRPr lang="en-US"/>
        </a:p>
      </dgm:t>
    </dgm:pt>
    <dgm:pt modelId="{FD6F724A-FD47-714E-982D-AAEBCED78796}">
      <dgm:prSet phldrT="[Text]"/>
      <dgm:spPr>
        <a:solidFill>
          <a:srgbClr val="00A6B2"/>
        </a:solidFill>
        <a:ln>
          <a:solidFill>
            <a:srgbClr val="00A6B2"/>
          </a:solidFill>
        </a:ln>
      </dgm:spPr>
      <dgm:t>
        <a:bodyPr/>
        <a:lstStyle/>
        <a:p>
          <a:r>
            <a:rPr lang="en-US" dirty="0"/>
            <a:t>2017: Accountable Health Communities Model</a:t>
          </a:r>
        </a:p>
      </dgm:t>
    </dgm:pt>
    <dgm:pt modelId="{C800ACA8-26AA-F345-A105-9DED508DB649}" type="parTrans" cxnId="{4F4EC65E-8D47-8A47-A883-01E04C2A980F}">
      <dgm:prSet/>
      <dgm:spPr/>
      <dgm:t>
        <a:bodyPr/>
        <a:lstStyle/>
        <a:p>
          <a:endParaRPr lang="en-US"/>
        </a:p>
      </dgm:t>
    </dgm:pt>
    <dgm:pt modelId="{53E5A5DD-C353-6343-8D99-6D5FCA8F00D6}" type="sibTrans" cxnId="{4F4EC65E-8D47-8A47-A883-01E04C2A980F}">
      <dgm:prSet/>
      <dgm:spPr/>
      <dgm:t>
        <a:bodyPr/>
        <a:lstStyle/>
        <a:p>
          <a:endParaRPr lang="en-US"/>
        </a:p>
      </dgm:t>
    </dgm:pt>
    <dgm:pt modelId="{4813EFD4-6FDD-4446-9999-856E5117CD07}">
      <dgm:prSet/>
      <dgm:spPr>
        <a:solidFill>
          <a:srgbClr val="00A6B2"/>
        </a:solidFill>
        <a:ln>
          <a:solidFill>
            <a:srgbClr val="00A6B2"/>
          </a:solidFill>
        </a:ln>
      </dgm:spPr>
      <dgm:t>
        <a:bodyPr/>
        <a:lstStyle/>
        <a:p>
          <a:r>
            <a:rPr lang="en-US" dirty="0"/>
            <a:t>2018: </a:t>
          </a:r>
          <a:br>
            <a:rPr lang="en-US" dirty="0"/>
          </a:br>
          <a:r>
            <a:rPr lang="en-US" dirty="0"/>
            <a:t>CHRONIC Care Act – Special Supplemental Benefits (SSBCI)</a:t>
          </a:r>
        </a:p>
      </dgm:t>
    </dgm:pt>
    <dgm:pt modelId="{F66426D1-68DA-5E45-AE69-08F1C5BFFD4E}" type="parTrans" cxnId="{1F3AD695-CED5-4B42-A2F7-9AD9210A1D5F}">
      <dgm:prSet/>
      <dgm:spPr/>
      <dgm:t>
        <a:bodyPr/>
        <a:lstStyle/>
        <a:p>
          <a:endParaRPr lang="en-US"/>
        </a:p>
      </dgm:t>
    </dgm:pt>
    <dgm:pt modelId="{F36282EB-7099-9749-9F64-316C9F40B1E2}" type="sibTrans" cxnId="{1F3AD695-CED5-4B42-A2F7-9AD9210A1D5F}">
      <dgm:prSet/>
      <dgm:spPr/>
      <dgm:t>
        <a:bodyPr/>
        <a:lstStyle/>
        <a:p>
          <a:endParaRPr lang="en-US"/>
        </a:p>
      </dgm:t>
    </dgm:pt>
    <dgm:pt modelId="{CFC4B9AD-7D94-B540-95D9-C65577095E06}" type="pres">
      <dgm:prSet presAssocID="{8EC5065B-1FEE-614E-A1D2-7D2FE7CDEB20}" presName="Name0" presStyleCnt="0">
        <dgm:presLayoutVars>
          <dgm:dir/>
          <dgm:animLvl val="lvl"/>
          <dgm:resizeHandles val="exact"/>
        </dgm:presLayoutVars>
      </dgm:prSet>
      <dgm:spPr/>
    </dgm:pt>
    <dgm:pt modelId="{3A3780E3-D9E9-B648-BF17-453A922A4831}" type="pres">
      <dgm:prSet presAssocID="{343E7C90-7D8F-B743-8987-D76F473C7790}" presName="parTxOnly" presStyleLbl="node1" presStyleIdx="0" presStyleCnt="4" custScaleX="90909">
        <dgm:presLayoutVars>
          <dgm:chMax val="0"/>
          <dgm:chPref val="0"/>
          <dgm:bulletEnabled val="1"/>
        </dgm:presLayoutVars>
      </dgm:prSet>
      <dgm:spPr/>
    </dgm:pt>
    <dgm:pt modelId="{175BE069-15ED-D641-9AA7-572C42E9F99E}" type="pres">
      <dgm:prSet presAssocID="{B868C4D1-EE4A-8D42-9128-B4D7F87362B5}" presName="parTxOnlySpace" presStyleCnt="0"/>
      <dgm:spPr/>
    </dgm:pt>
    <dgm:pt modelId="{ED9A2AA5-38A7-3149-84E8-AA28E6342C78}" type="pres">
      <dgm:prSet presAssocID="{347CD83F-5010-3444-BE32-C853A1541180}" presName="parTxOnly" presStyleLbl="node1" presStyleIdx="1" presStyleCnt="4" custScaleX="90909">
        <dgm:presLayoutVars>
          <dgm:chMax val="0"/>
          <dgm:chPref val="0"/>
          <dgm:bulletEnabled val="1"/>
        </dgm:presLayoutVars>
      </dgm:prSet>
      <dgm:spPr/>
    </dgm:pt>
    <dgm:pt modelId="{7401AB03-4F90-B143-8654-A1D6C45549CB}" type="pres">
      <dgm:prSet presAssocID="{CE380821-3D66-1B4D-804E-3843BF0B63A1}" presName="parTxOnlySpace" presStyleCnt="0"/>
      <dgm:spPr/>
    </dgm:pt>
    <dgm:pt modelId="{1BFF4E38-133A-6043-8ED2-2F478C3F2AF8}" type="pres">
      <dgm:prSet presAssocID="{FD6F724A-FD47-714E-982D-AAEBCED78796}" presName="parTxOnly" presStyleLbl="node1" presStyleIdx="2" presStyleCnt="4" custScaleX="90909">
        <dgm:presLayoutVars>
          <dgm:chMax val="0"/>
          <dgm:chPref val="0"/>
          <dgm:bulletEnabled val="1"/>
        </dgm:presLayoutVars>
      </dgm:prSet>
      <dgm:spPr/>
    </dgm:pt>
    <dgm:pt modelId="{0C442B27-C196-C54A-9446-6465B85C4828}" type="pres">
      <dgm:prSet presAssocID="{53E5A5DD-C353-6343-8D99-6D5FCA8F00D6}" presName="parTxOnlySpace" presStyleCnt="0"/>
      <dgm:spPr/>
    </dgm:pt>
    <dgm:pt modelId="{AC299675-0654-7649-BF04-5CCD17E8BB1C}" type="pres">
      <dgm:prSet presAssocID="{4813EFD4-6FDD-4446-9999-856E5117CD07}" presName="parTxOnly" presStyleLbl="node1" presStyleIdx="3" presStyleCnt="4" custScaleX="90909">
        <dgm:presLayoutVars>
          <dgm:chMax val="0"/>
          <dgm:chPref val="0"/>
          <dgm:bulletEnabled val="1"/>
        </dgm:presLayoutVars>
      </dgm:prSet>
      <dgm:spPr/>
    </dgm:pt>
  </dgm:ptLst>
  <dgm:cxnLst>
    <dgm:cxn modelId="{4F4EC65E-8D47-8A47-A883-01E04C2A980F}" srcId="{8EC5065B-1FEE-614E-A1D2-7D2FE7CDEB20}" destId="{FD6F724A-FD47-714E-982D-AAEBCED78796}" srcOrd="2" destOrd="0" parTransId="{C800ACA8-26AA-F345-A105-9DED508DB649}" sibTransId="{53E5A5DD-C353-6343-8D99-6D5FCA8F00D6}"/>
    <dgm:cxn modelId="{B8B6AE4D-F446-704F-81F9-597CE77541EB}" srcId="{8EC5065B-1FEE-614E-A1D2-7D2FE7CDEB20}" destId="{347CD83F-5010-3444-BE32-C853A1541180}" srcOrd="1" destOrd="0" parTransId="{F34E0EB3-E0C0-4041-946C-FE0A371850CA}" sibTransId="{CE380821-3D66-1B4D-804E-3843BF0B63A1}"/>
    <dgm:cxn modelId="{97EF176F-EA76-B947-90C1-7A072E175541}" type="presOf" srcId="{4813EFD4-6FDD-4446-9999-856E5117CD07}" destId="{AC299675-0654-7649-BF04-5CCD17E8BB1C}" srcOrd="0" destOrd="0" presId="urn:microsoft.com/office/officeart/2005/8/layout/chevron1"/>
    <dgm:cxn modelId="{0322BE91-AA07-114E-861C-435E05CD3B0B}" type="presOf" srcId="{8EC5065B-1FEE-614E-A1D2-7D2FE7CDEB20}" destId="{CFC4B9AD-7D94-B540-95D9-C65577095E06}" srcOrd="0" destOrd="0" presId="urn:microsoft.com/office/officeart/2005/8/layout/chevron1"/>
    <dgm:cxn modelId="{1F3AD695-CED5-4B42-A2F7-9AD9210A1D5F}" srcId="{8EC5065B-1FEE-614E-A1D2-7D2FE7CDEB20}" destId="{4813EFD4-6FDD-4446-9999-856E5117CD07}" srcOrd="3" destOrd="0" parTransId="{F66426D1-68DA-5E45-AE69-08F1C5BFFD4E}" sibTransId="{F36282EB-7099-9749-9F64-316C9F40B1E2}"/>
    <dgm:cxn modelId="{F7FC8899-7328-7B40-88CE-94C7BA382C94}" type="presOf" srcId="{347CD83F-5010-3444-BE32-C853A1541180}" destId="{ED9A2AA5-38A7-3149-84E8-AA28E6342C78}" srcOrd="0" destOrd="0" presId="urn:microsoft.com/office/officeart/2005/8/layout/chevron1"/>
    <dgm:cxn modelId="{96FCF5E2-4297-C84E-A331-F3425F8B7E9A}" srcId="{8EC5065B-1FEE-614E-A1D2-7D2FE7CDEB20}" destId="{343E7C90-7D8F-B743-8987-D76F473C7790}" srcOrd="0" destOrd="0" parTransId="{4ECEA80C-6CCC-F742-9D22-77AF4313F012}" sibTransId="{B868C4D1-EE4A-8D42-9128-B4D7F87362B5}"/>
    <dgm:cxn modelId="{2EA7DAE7-CAE7-6544-BD67-FF4DC370601B}" type="presOf" srcId="{343E7C90-7D8F-B743-8987-D76F473C7790}" destId="{3A3780E3-D9E9-B648-BF17-453A922A4831}" srcOrd="0" destOrd="0" presId="urn:microsoft.com/office/officeart/2005/8/layout/chevron1"/>
    <dgm:cxn modelId="{FB143EF2-9B2A-674D-BFE7-EC21322AA326}" type="presOf" srcId="{FD6F724A-FD47-714E-982D-AAEBCED78796}" destId="{1BFF4E38-133A-6043-8ED2-2F478C3F2AF8}" srcOrd="0" destOrd="0" presId="urn:microsoft.com/office/officeart/2005/8/layout/chevron1"/>
    <dgm:cxn modelId="{46F2056E-2CFB-474A-AD7F-826D3CD5F258}" type="presParOf" srcId="{CFC4B9AD-7D94-B540-95D9-C65577095E06}" destId="{3A3780E3-D9E9-B648-BF17-453A922A4831}" srcOrd="0" destOrd="0" presId="urn:microsoft.com/office/officeart/2005/8/layout/chevron1"/>
    <dgm:cxn modelId="{A9B7A95E-BF91-A149-A21D-7BC2180FDC49}" type="presParOf" srcId="{CFC4B9AD-7D94-B540-95D9-C65577095E06}" destId="{175BE069-15ED-D641-9AA7-572C42E9F99E}" srcOrd="1" destOrd="0" presId="urn:microsoft.com/office/officeart/2005/8/layout/chevron1"/>
    <dgm:cxn modelId="{C383AE1F-0FD2-444B-A7A8-02045C15DEE0}" type="presParOf" srcId="{CFC4B9AD-7D94-B540-95D9-C65577095E06}" destId="{ED9A2AA5-38A7-3149-84E8-AA28E6342C78}" srcOrd="2" destOrd="0" presId="urn:microsoft.com/office/officeart/2005/8/layout/chevron1"/>
    <dgm:cxn modelId="{4DBC973F-DE6B-D444-BABC-30D01D6087E6}" type="presParOf" srcId="{CFC4B9AD-7D94-B540-95D9-C65577095E06}" destId="{7401AB03-4F90-B143-8654-A1D6C45549CB}" srcOrd="3" destOrd="0" presId="urn:microsoft.com/office/officeart/2005/8/layout/chevron1"/>
    <dgm:cxn modelId="{C94FFFDD-4DD0-234D-94DC-FD5698D4DA16}" type="presParOf" srcId="{CFC4B9AD-7D94-B540-95D9-C65577095E06}" destId="{1BFF4E38-133A-6043-8ED2-2F478C3F2AF8}" srcOrd="4" destOrd="0" presId="urn:microsoft.com/office/officeart/2005/8/layout/chevron1"/>
    <dgm:cxn modelId="{9CDA657A-6DD6-7A48-B0BA-4325F99C53B6}" type="presParOf" srcId="{CFC4B9AD-7D94-B540-95D9-C65577095E06}" destId="{0C442B27-C196-C54A-9446-6465B85C4828}" srcOrd="5" destOrd="0" presId="urn:microsoft.com/office/officeart/2005/8/layout/chevron1"/>
    <dgm:cxn modelId="{FE77BAA6-48FE-A841-B10F-BB7D1B538B65}" type="presParOf" srcId="{CFC4B9AD-7D94-B540-95D9-C65577095E06}" destId="{AC299675-0654-7649-BF04-5CCD17E8BB1C}"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2D5E70-960C-44F6-8FC3-E2DF1E73F7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7C89A0-5AD7-4627-A299-EA21D5B7A308}">
      <dgm:prSet custT="1"/>
      <dgm:spPr>
        <a:noFill/>
        <a:ln>
          <a:solidFill>
            <a:schemeClr val="tx1"/>
          </a:solidFill>
        </a:ln>
      </dgm:spPr>
      <dgm:t>
        <a:bodyPr/>
        <a:lstStyle/>
        <a:p>
          <a:r>
            <a:rPr lang="en-US" sz="1800" dirty="0">
              <a:solidFill>
                <a:schemeClr val="tx1"/>
              </a:solidFill>
              <a:latin typeface="Dubai Light" panose="020B0303030403030204" pitchFamily="34" charset="-78"/>
              <a:cs typeface="Dubai Light" panose="020B0303030403030204" pitchFamily="34" charset="-78"/>
            </a:rPr>
            <a:t>Social conditions significantly affect health and wellbeing, at the individual and population level</a:t>
          </a:r>
        </a:p>
      </dgm:t>
    </dgm:pt>
    <dgm:pt modelId="{8C3DC086-FA91-42CB-91E7-947CAA708CBD}" type="parTrans" cxnId="{AC5B08F6-3B3C-4B0B-82C5-0CDD6038A3E4}">
      <dgm:prSet/>
      <dgm:spPr/>
      <dgm:t>
        <a:bodyPr/>
        <a:lstStyle/>
        <a:p>
          <a:endParaRPr lang="en-US"/>
        </a:p>
      </dgm:t>
    </dgm:pt>
    <dgm:pt modelId="{EC3C62B3-ADD4-4717-A79D-7C5362169EEB}" type="sibTrans" cxnId="{AC5B08F6-3B3C-4B0B-82C5-0CDD6038A3E4}">
      <dgm:prSet/>
      <dgm:spPr/>
      <dgm:t>
        <a:bodyPr/>
        <a:lstStyle/>
        <a:p>
          <a:endParaRPr lang="en-US"/>
        </a:p>
      </dgm:t>
    </dgm:pt>
    <dgm:pt modelId="{D5FC9D05-E0C9-476A-AFE4-E7F2F5FF2B76}">
      <dgm:prSet custT="1"/>
      <dgm:spPr>
        <a:noFill/>
        <a:ln>
          <a:solidFill>
            <a:schemeClr val="tx1"/>
          </a:solidFill>
        </a:ln>
      </dgm:spPr>
      <dgm:t>
        <a:bodyPr/>
        <a:lstStyle/>
        <a:p>
          <a:r>
            <a:rPr lang="en-US" sz="1800" dirty="0">
              <a:solidFill>
                <a:schemeClr val="tx1"/>
              </a:solidFill>
              <a:latin typeface="Dubai Light" panose="020B0303030403030204" pitchFamily="34" charset="-78"/>
              <a:cs typeface="Dubai Light" panose="020B0303030403030204" pitchFamily="34" charset="-78"/>
            </a:rPr>
            <a:t>CBOs provide important social care services, inclusive of care coordination</a:t>
          </a:r>
        </a:p>
      </dgm:t>
    </dgm:pt>
    <dgm:pt modelId="{660E83D9-3CB2-412F-ABA0-0C442EFABD6C}" type="parTrans" cxnId="{A4C864C9-7DE0-40D7-8304-E96CDB53336A}">
      <dgm:prSet/>
      <dgm:spPr/>
      <dgm:t>
        <a:bodyPr/>
        <a:lstStyle/>
        <a:p>
          <a:endParaRPr lang="en-US"/>
        </a:p>
      </dgm:t>
    </dgm:pt>
    <dgm:pt modelId="{F18C92AB-0B0C-4F5A-AD1F-D4A3E9A0E3C3}" type="sibTrans" cxnId="{A4C864C9-7DE0-40D7-8304-E96CDB53336A}">
      <dgm:prSet/>
      <dgm:spPr/>
      <dgm:t>
        <a:bodyPr/>
        <a:lstStyle/>
        <a:p>
          <a:endParaRPr lang="en-US"/>
        </a:p>
      </dgm:t>
    </dgm:pt>
    <dgm:pt modelId="{277A8A37-882B-472F-B029-DAE23AC7DC5A}">
      <dgm:prSet custT="1"/>
      <dgm:spPr>
        <a:noFill/>
        <a:ln>
          <a:solidFill>
            <a:schemeClr val="tx1"/>
          </a:solidFill>
        </a:ln>
      </dgm:spPr>
      <dgm:t>
        <a:bodyPr/>
        <a:lstStyle/>
        <a:p>
          <a:r>
            <a:rPr lang="en-US" sz="1800" dirty="0">
              <a:solidFill>
                <a:schemeClr val="tx1"/>
              </a:solidFill>
              <a:latin typeface="Dubai Light" panose="020B0303030403030204" pitchFamily="34" charset="-78"/>
              <a:cs typeface="Dubai Light" panose="020B0303030403030204" pitchFamily="34" charset="-78"/>
            </a:rPr>
            <a:t>The integration of social care and healthcare is best managed through a multi-stakeholder health and social care ecosystem (HSC Ecosystem)</a:t>
          </a:r>
        </a:p>
      </dgm:t>
    </dgm:pt>
    <dgm:pt modelId="{D3AA65E4-8CFF-492D-A0D2-5AC8B96C0099}" type="parTrans" cxnId="{FBCA30D5-2D04-4FB6-961F-E6EA597D594A}">
      <dgm:prSet/>
      <dgm:spPr/>
      <dgm:t>
        <a:bodyPr/>
        <a:lstStyle/>
        <a:p>
          <a:endParaRPr lang="en-US"/>
        </a:p>
      </dgm:t>
    </dgm:pt>
    <dgm:pt modelId="{BD945BD2-A322-4290-8917-B783328DC21F}" type="sibTrans" cxnId="{FBCA30D5-2D04-4FB6-961F-E6EA597D594A}">
      <dgm:prSet/>
      <dgm:spPr/>
      <dgm:t>
        <a:bodyPr/>
        <a:lstStyle/>
        <a:p>
          <a:endParaRPr lang="en-US"/>
        </a:p>
      </dgm:t>
    </dgm:pt>
    <dgm:pt modelId="{21B8A6C5-178F-4E0F-991D-5281624A3BBB}">
      <dgm:prSet custT="1"/>
      <dgm:spPr>
        <a:noFill/>
        <a:ln>
          <a:solidFill>
            <a:schemeClr val="tx1"/>
          </a:solidFill>
        </a:ln>
      </dgm:spPr>
      <dgm:t>
        <a:bodyPr/>
        <a:lstStyle/>
        <a:p>
          <a:r>
            <a:rPr lang="en-US" sz="1800" dirty="0">
              <a:solidFill>
                <a:schemeClr val="tx1"/>
              </a:solidFill>
              <a:latin typeface="Dubai Light" panose="020B0303030403030204" pitchFamily="34" charset="-78"/>
              <a:cs typeface="Dubai Light" panose="020B0303030403030204" pitchFamily="34" charset="-78"/>
            </a:rPr>
            <a:t>CBOs and other community representatives must play a central role in the design and governance of the local HSC Ecosystem</a:t>
          </a:r>
        </a:p>
      </dgm:t>
    </dgm:pt>
    <dgm:pt modelId="{45843AB7-B558-4B62-A1BF-460C0CA2C613}" type="parTrans" cxnId="{4930BB43-DA90-4F17-BB18-9F1C8F899FD1}">
      <dgm:prSet/>
      <dgm:spPr/>
      <dgm:t>
        <a:bodyPr/>
        <a:lstStyle/>
        <a:p>
          <a:endParaRPr lang="en-US"/>
        </a:p>
      </dgm:t>
    </dgm:pt>
    <dgm:pt modelId="{051CD383-188C-4E65-B6ED-AFDC17BAA87C}" type="sibTrans" cxnId="{4930BB43-DA90-4F17-BB18-9F1C8F899FD1}">
      <dgm:prSet/>
      <dgm:spPr/>
      <dgm:t>
        <a:bodyPr/>
        <a:lstStyle/>
        <a:p>
          <a:endParaRPr lang="en-US"/>
        </a:p>
      </dgm:t>
    </dgm:pt>
    <dgm:pt modelId="{EB041A0D-717E-4C92-9A78-33DAA5A133C3}">
      <dgm:prSet custT="1"/>
      <dgm:spPr>
        <a:noFill/>
        <a:ln>
          <a:solidFill>
            <a:schemeClr val="tx1"/>
          </a:solidFill>
        </a:ln>
      </dgm:spPr>
      <dgm:t>
        <a:bodyPr/>
        <a:lstStyle/>
        <a:p>
          <a:r>
            <a:rPr lang="en-US" sz="1800" dirty="0">
              <a:solidFill>
                <a:schemeClr val="tx1"/>
              </a:solidFill>
              <a:latin typeface="Dubai Light" panose="020B0303030403030204" pitchFamily="34" charset="-78"/>
              <a:cs typeface="Dubai Light" panose="020B0303030403030204" pitchFamily="34" charset="-78"/>
            </a:rPr>
            <a:t>The HSC Ecosystem requires payment for contracted services through an operational infrastructure, such as a community care hub</a:t>
          </a:r>
        </a:p>
      </dgm:t>
    </dgm:pt>
    <dgm:pt modelId="{D3299F59-943B-489D-B2A3-BC60FA5940BB}" type="parTrans" cxnId="{219C863F-26EF-450B-93A7-7ED88D59919B}">
      <dgm:prSet/>
      <dgm:spPr/>
      <dgm:t>
        <a:bodyPr/>
        <a:lstStyle/>
        <a:p>
          <a:endParaRPr lang="en-US"/>
        </a:p>
      </dgm:t>
    </dgm:pt>
    <dgm:pt modelId="{AC391B86-FD1C-4D43-8F50-5E986B9C5C17}" type="sibTrans" cxnId="{219C863F-26EF-450B-93A7-7ED88D59919B}">
      <dgm:prSet/>
      <dgm:spPr/>
      <dgm:t>
        <a:bodyPr/>
        <a:lstStyle/>
        <a:p>
          <a:endParaRPr lang="en-US"/>
        </a:p>
      </dgm:t>
    </dgm:pt>
    <dgm:pt modelId="{5C32B475-1597-4CFB-91FC-6BBA025F6A9D}">
      <dgm:prSet custT="1"/>
      <dgm:spPr>
        <a:noFill/>
        <a:ln>
          <a:solidFill>
            <a:schemeClr val="tx1"/>
          </a:solidFill>
        </a:ln>
      </dgm:spPr>
      <dgm:t>
        <a:bodyPr/>
        <a:lstStyle/>
        <a:p>
          <a:r>
            <a:rPr lang="en-US" sz="1750" dirty="0">
              <a:solidFill>
                <a:schemeClr val="tx1"/>
              </a:solidFill>
              <a:latin typeface="Dubai Light" panose="020B0303030403030204" pitchFamily="34" charset="-78"/>
              <a:cs typeface="Dubai Light" panose="020B0303030403030204" pitchFamily="34" charset="-78"/>
            </a:rPr>
            <a:t>The HSC Ecosystem should fairly compensate CBOs for social care services through blending and braiding of existing funding and new healthcare payment models, consistent with regulations</a:t>
          </a:r>
        </a:p>
      </dgm:t>
    </dgm:pt>
    <dgm:pt modelId="{5F0721C2-51FD-4E3D-8D3F-D36636065C81}" type="parTrans" cxnId="{6C3E74AA-B779-45F6-B62D-878F6575D852}">
      <dgm:prSet/>
      <dgm:spPr/>
      <dgm:t>
        <a:bodyPr/>
        <a:lstStyle/>
        <a:p>
          <a:endParaRPr lang="en-US"/>
        </a:p>
      </dgm:t>
    </dgm:pt>
    <dgm:pt modelId="{D0AEB258-6390-4A85-A118-F1F4364FFAAE}" type="sibTrans" cxnId="{6C3E74AA-B779-45F6-B62D-878F6575D852}">
      <dgm:prSet/>
      <dgm:spPr/>
      <dgm:t>
        <a:bodyPr/>
        <a:lstStyle/>
        <a:p>
          <a:endParaRPr lang="en-US"/>
        </a:p>
      </dgm:t>
    </dgm:pt>
    <dgm:pt modelId="{18170341-3C8A-4A1E-8835-3CE2C9251CEF}" type="pres">
      <dgm:prSet presAssocID="{CF2D5E70-960C-44F6-8FC3-E2DF1E73F73C}" presName="diagram" presStyleCnt="0">
        <dgm:presLayoutVars>
          <dgm:dir/>
          <dgm:resizeHandles val="exact"/>
        </dgm:presLayoutVars>
      </dgm:prSet>
      <dgm:spPr/>
    </dgm:pt>
    <dgm:pt modelId="{08B2214B-79B5-4F96-95CD-EC7F1AEFBF65}" type="pres">
      <dgm:prSet presAssocID="{367C89A0-5AD7-4627-A299-EA21D5B7A308}" presName="node" presStyleLbl="node1" presStyleIdx="0" presStyleCnt="6">
        <dgm:presLayoutVars>
          <dgm:bulletEnabled val="1"/>
        </dgm:presLayoutVars>
      </dgm:prSet>
      <dgm:spPr/>
    </dgm:pt>
    <dgm:pt modelId="{56498F52-046D-4D7C-A56A-C2B53CE38A5B}" type="pres">
      <dgm:prSet presAssocID="{EC3C62B3-ADD4-4717-A79D-7C5362169EEB}" presName="sibTrans" presStyleCnt="0"/>
      <dgm:spPr/>
    </dgm:pt>
    <dgm:pt modelId="{1B897C16-4E34-4839-8F0C-945CA8EB6800}" type="pres">
      <dgm:prSet presAssocID="{D5FC9D05-E0C9-476A-AFE4-E7F2F5FF2B76}" presName="node" presStyleLbl="node1" presStyleIdx="1" presStyleCnt="6">
        <dgm:presLayoutVars>
          <dgm:bulletEnabled val="1"/>
        </dgm:presLayoutVars>
      </dgm:prSet>
      <dgm:spPr/>
    </dgm:pt>
    <dgm:pt modelId="{27C5FA0D-87D0-408F-8F43-5870D6F08543}" type="pres">
      <dgm:prSet presAssocID="{F18C92AB-0B0C-4F5A-AD1F-D4A3E9A0E3C3}" presName="sibTrans" presStyleCnt="0"/>
      <dgm:spPr/>
    </dgm:pt>
    <dgm:pt modelId="{F51D0762-D1CA-4B1E-AC21-41B88C7C70D0}" type="pres">
      <dgm:prSet presAssocID="{277A8A37-882B-472F-B029-DAE23AC7DC5A}" presName="node" presStyleLbl="node1" presStyleIdx="2" presStyleCnt="6">
        <dgm:presLayoutVars>
          <dgm:bulletEnabled val="1"/>
        </dgm:presLayoutVars>
      </dgm:prSet>
      <dgm:spPr/>
    </dgm:pt>
    <dgm:pt modelId="{3ED51ACF-8DF6-4C80-BB6A-5B5A4FB9CB99}" type="pres">
      <dgm:prSet presAssocID="{BD945BD2-A322-4290-8917-B783328DC21F}" presName="sibTrans" presStyleCnt="0"/>
      <dgm:spPr/>
    </dgm:pt>
    <dgm:pt modelId="{C93BE9E4-D238-4A79-824E-8540CBAB9542}" type="pres">
      <dgm:prSet presAssocID="{21B8A6C5-178F-4E0F-991D-5281624A3BBB}" presName="node" presStyleLbl="node1" presStyleIdx="3" presStyleCnt="6">
        <dgm:presLayoutVars>
          <dgm:bulletEnabled val="1"/>
        </dgm:presLayoutVars>
      </dgm:prSet>
      <dgm:spPr/>
    </dgm:pt>
    <dgm:pt modelId="{DE68347C-755D-4508-AF47-9B447C1463CB}" type="pres">
      <dgm:prSet presAssocID="{051CD383-188C-4E65-B6ED-AFDC17BAA87C}" presName="sibTrans" presStyleCnt="0"/>
      <dgm:spPr/>
    </dgm:pt>
    <dgm:pt modelId="{7522EBDC-32C8-4B6D-823A-05DE198CFE7B}" type="pres">
      <dgm:prSet presAssocID="{EB041A0D-717E-4C92-9A78-33DAA5A133C3}" presName="node" presStyleLbl="node1" presStyleIdx="4" presStyleCnt="6">
        <dgm:presLayoutVars>
          <dgm:bulletEnabled val="1"/>
        </dgm:presLayoutVars>
      </dgm:prSet>
      <dgm:spPr/>
    </dgm:pt>
    <dgm:pt modelId="{1146BE6A-5FA8-4392-9D93-00C2D1B8637A}" type="pres">
      <dgm:prSet presAssocID="{AC391B86-FD1C-4D43-8F50-5E986B9C5C17}" presName="sibTrans" presStyleCnt="0"/>
      <dgm:spPr/>
    </dgm:pt>
    <dgm:pt modelId="{9D748BDD-CCDB-4C13-A1D4-1F1E41AF0379}" type="pres">
      <dgm:prSet presAssocID="{5C32B475-1597-4CFB-91FC-6BBA025F6A9D}" presName="node" presStyleLbl="node1" presStyleIdx="5" presStyleCnt="6" custScaleY="108397">
        <dgm:presLayoutVars>
          <dgm:bulletEnabled val="1"/>
        </dgm:presLayoutVars>
      </dgm:prSet>
      <dgm:spPr/>
    </dgm:pt>
  </dgm:ptLst>
  <dgm:cxnLst>
    <dgm:cxn modelId="{219C863F-26EF-450B-93A7-7ED88D59919B}" srcId="{CF2D5E70-960C-44F6-8FC3-E2DF1E73F73C}" destId="{EB041A0D-717E-4C92-9A78-33DAA5A133C3}" srcOrd="4" destOrd="0" parTransId="{D3299F59-943B-489D-B2A3-BC60FA5940BB}" sibTransId="{AC391B86-FD1C-4D43-8F50-5E986B9C5C17}"/>
    <dgm:cxn modelId="{D3B2D75C-7A06-4073-8475-5B4ADF4F0C01}" type="presOf" srcId="{EB041A0D-717E-4C92-9A78-33DAA5A133C3}" destId="{7522EBDC-32C8-4B6D-823A-05DE198CFE7B}" srcOrd="0" destOrd="0" presId="urn:microsoft.com/office/officeart/2005/8/layout/default"/>
    <dgm:cxn modelId="{4930BB43-DA90-4F17-BB18-9F1C8F899FD1}" srcId="{CF2D5E70-960C-44F6-8FC3-E2DF1E73F73C}" destId="{21B8A6C5-178F-4E0F-991D-5281624A3BBB}" srcOrd="3" destOrd="0" parTransId="{45843AB7-B558-4B62-A1BF-460C0CA2C613}" sibTransId="{051CD383-188C-4E65-B6ED-AFDC17BAA87C}"/>
    <dgm:cxn modelId="{E3A6D77E-16B7-4ED1-B93E-8F42FF341099}" type="presOf" srcId="{5C32B475-1597-4CFB-91FC-6BBA025F6A9D}" destId="{9D748BDD-CCDB-4C13-A1D4-1F1E41AF0379}" srcOrd="0" destOrd="0" presId="urn:microsoft.com/office/officeart/2005/8/layout/default"/>
    <dgm:cxn modelId="{9D662384-F75F-4B07-9F25-73A9A66F830C}" type="presOf" srcId="{277A8A37-882B-472F-B029-DAE23AC7DC5A}" destId="{F51D0762-D1CA-4B1E-AC21-41B88C7C70D0}" srcOrd="0" destOrd="0" presId="urn:microsoft.com/office/officeart/2005/8/layout/default"/>
    <dgm:cxn modelId="{DF486A9A-1621-414B-B0E4-DD6DE917D27E}" type="presOf" srcId="{D5FC9D05-E0C9-476A-AFE4-E7F2F5FF2B76}" destId="{1B897C16-4E34-4839-8F0C-945CA8EB6800}" srcOrd="0" destOrd="0" presId="urn:microsoft.com/office/officeart/2005/8/layout/default"/>
    <dgm:cxn modelId="{1C1061AA-0FA0-483D-9ADA-6DE0BCDF2431}" type="presOf" srcId="{367C89A0-5AD7-4627-A299-EA21D5B7A308}" destId="{08B2214B-79B5-4F96-95CD-EC7F1AEFBF65}" srcOrd="0" destOrd="0" presId="urn:microsoft.com/office/officeart/2005/8/layout/default"/>
    <dgm:cxn modelId="{6C3E74AA-B779-45F6-B62D-878F6575D852}" srcId="{CF2D5E70-960C-44F6-8FC3-E2DF1E73F73C}" destId="{5C32B475-1597-4CFB-91FC-6BBA025F6A9D}" srcOrd="5" destOrd="0" parTransId="{5F0721C2-51FD-4E3D-8D3F-D36636065C81}" sibTransId="{D0AEB258-6390-4A85-A118-F1F4364FFAAE}"/>
    <dgm:cxn modelId="{B95B95AD-82DC-49F0-B896-707E2C277441}" type="presOf" srcId="{CF2D5E70-960C-44F6-8FC3-E2DF1E73F73C}" destId="{18170341-3C8A-4A1E-8835-3CE2C9251CEF}" srcOrd="0" destOrd="0" presId="urn:microsoft.com/office/officeart/2005/8/layout/default"/>
    <dgm:cxn modelId="{D413A8B6-CD69-496D-B491-F57F627C28E5}" type="presOf" srcId="{21B8A6C5-178F-4E0F-991D-5281624A3BBB}" destId="{C93BE9E4-D238-4A79-824E-8540CBAB9542}" srcOrd="0" destOrd="0" presId="urn:microsoft.com/office/officeart/2005/8/layout/default"/>
    <dgm:cxn modelId="{A4C864C9-7DE0-40D7-8304-E96CDB53336A}" srcId="{CF2D5E70-960C-44F6-8FC3-E2DF1E73F73C}" destId="{D5FC9D05-E0C9-476A-AFE4-E7F2F5FF2B76}" srcOrd="1" destOrd="0" parTransId="{660E83D9-3CB2-412F-ABA0-0C442EFABD6C}" sibTransId="{F18C92AB-0B0C-4F5A-AD1F-D4A3E9A0E3C3}"/>
    <dgm:cxn modelId="{FBCA30D5-2D04-4FB6-961F-E6EA597D594A}" srcId="{CF2D5E70-960C-44F6-8FC3-E2DF1E73F73C}" destId="{277A8A37-882B-472F-B029-DAE23AC7DC5A}" srcOrd="2" destOrd="0" parTransId="{D3AA65E4-8CFF-492D-A0D2-5AC8B96C0099}" sibTransId="{BD945BD2-A322-4290-8917-B783328DC21F}"/>
    <dgm:cxn modelId="{AC5B08F6-3B3C-4B0B-82C5-0CDD6038A3E4}" srcId="{CF2D5E70-960C-44F6-8FC3-E2DF1E73F73C}" destId="{367C89A0-5AD7-4627-A299-EA21D5B7A308}" srcOrd="0" destOrd="0" parTransId="{8C3DC086-FA91-42CB-91E7-947CAA708CBD}" sibTransId="{EC3C62B3-ADD4-4717-A79D-7C5362169EEB}"/>
    <dgm:cxn modelId="{5A085E00-6384-471E-8CA3-98F9E7228F8E}" type="presParOf" srcId="{18170341-3C8A-4A1E-8835-3CE2C9251CEF}" destId="{08B2214B-79B5-4F96-95CD-EC7F1AEFBF65}" srcOrd="0" destOrd="0" presId="urn:microsoft.com/office/officeart/2005/8/layout/default"/>
    <dgm:cxn modelId="{4B26DE01-5566-48C1-9ABA-A01B1E243EAC}" type="presParOf" srcId="{18170341-3C8A-4A1E-8835-3CE2C9251CEF}" destId="{56498F52-046D-4D7C-A56A-C2B53CE38A5B}" srcOrd="1" destOrd="0" presId="urn:microsoft.com/office/officeart/2005/8/layout/default"/>
    <dgm:cxn modelId="{C17B614D-5D7F-42F0-AF8E-E3F1D1D12944}" type="presParOf" srcId="{18170341-3C8A-4A1E-8835-3CE2C9251CEF}" destId="{1B897C16-4E34-4839-8F0C-945CA8EB6800}" srcOrd="2" destOrd="0" presId="urn:microsoft.com/office/officeart/2005/8/layout/default"/>
    <dgm:cxn modelId="{296D846F-54F6-4F70-BB6A-A81C8E4BF5C6}" type="presParOf" srcId="{18170341-3C8A-4A1E-8835-3CE2C9251CEF}" destId="{27C5FA0D-87D0-408F-8F43-5870D6F08543}" srcOrd="3" destOrd="0" presId="urn:microsoft.com/office/officeart/2005/8/layout/default"/>
    <dgm:cxn modelId="{93D18408-FA54-4178-BD8B-C99FDA74E67D}" type="presParOf" srcId="{18170341-3C8A-4A1E-8835-3CE2C9251CEF}" destId="{F51D0762-D1CA-4B1E-AC21-41B88C7C70D0}" srcOrd="4" destOrd="0" presId="urn:microsoft.com/office/officeart/2005/8/layout/default"/>
    <dgm:cxn modelId="{08D096ED-6040-4036-8C20-73E40AC45ECC}" type="presParOf" srcId="{18170341-3C8A-4A1E-8835-3CE2C9251CEF}" destId="{3ED51ACF-8DF6-4C80-BB6A-5B5A4FB9CB99}" srcOrd="5" destOrd="0" presId="urn:microsoft.com/office/officeart/2005/8/layout/default"/>
    <dgm:cxn modelId="{70BAA230-33C8-48A0-A554-FC80FFEA1ACE}" type="presParOf" srcId="{18170341-3C8A-4A1E-8835-3CE2C9251CEF}" destId="{C93BE9E4-D238-4A79-824E-8540CBAB9542}" srcOrd="6" destOrd="0" presId="urn:microsoft.com/office/officeart/2005/8/layout/default"/>
    <dgm:cxn modelId="{24F6585E-95F2-4399-87CD-7578A1BAE9F6}" type="presParOf" srcId="{18170341-3C8A-4A1E-8835-3CE2C9251CEF}" destId="{DE68347C-755D-4508-AF47-9B447C1463CB}" srcOrd="7" destOrd="0" presId="urn:microsoft.com/office/officeart/2005/8/layout/default"/>
    <dgm:cxn modelId="{43A0031E-45B7-4107-A1E1-C7D0B1C698C5}" type="presParOf" srcId="{18170341-3C8A-4A1E-8835-3CE2C9251CEF}" destId="{7522EBDC-32C8-4B6D-823A-05DE198CFE7B}" srcOrd="8" destOrd="0" presId="urn:microsoft.com/office/officeart/2005/8/layout/default"/>
    <dgm:cxn modelId="{C3BB0223-1BAD-4066-ADC5-AFAFED674A22}" type="presParOf" srcId="{18170341-3C8A-4A1E-8835-3CE2C9251CEF}" destId="{1146BE6A-5FA8-4392-9D93-00C2D1B8637A}" srcOrd="9" destOrd="0" presId="urn:microsoft.com/office/officeart/2005/8/layout/default"/>
    <dgm:cxn modelId="{5E978DC7-43DD-4B2C-8C2B-74159AA99941}" type="presParOf" srcId="{18170341-3C8A-4A1E-8835-3CE2C9251CEF}" destId="{9D748BDD-CCDB-4C13-A1D4-1F1E41AF037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166A-57E6-4DF5-A539-8F26353B4B04}">
      <dsp:nvSpPr>
        <dsp:cNvPr id="0" name=""/>
        <dsp:cNvSpPr/>
      </dsp:nvSpPr>
      <dsp:spPr>
        <a:xfrm>
          <a:off x="0" y="214018"/>
          <a:ext cx="11819757" cy="885112"/>
        </a:xfrm>
        <a:prstGeom prst="rect">
          <a:avLst/>
        </a:prstGeom>
        <a:solidFill>
          <a:srgbClr val="0063A2"/>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Dubai Light" panose="020B0303030403030204" pitchFamily="34" charset="-78"/>
              <a:cs typeface="Dubai Light" panose="020B0303030403030204" pitchFamily="34" charset="-78"/>
            </a:rPr>
            <a:t>Partnership to Align Social Care</a:t>
          </a:r>
        </a:p>
      </dsp:txBody>
      <dsp:txXfrm>
        <a:off x="0" y="214018"/>
        <a:ext cx="11819757" cy="885112"/>
      </dsp:txXfrm>
    </dsp:sp>
    <dsp:sp modelId="{8B384737-4A01-4CD5-9DD8-4171456154D9}">
      <dsp:nvSpPr>
        <dsp:cNvPr id="0" name=""/>
        <dsp:cNvSpPr/>
      </dsp:nvSpPr>
      <dsp:spPr>
        <a:xfrm>
          <a:off x="0" y="776018"/>
          <a:ext cx="2738513" cy="5928667"/>
        </a:xfrm>
        <a:prstGeom prst="rect">
          <a:avLst/>
        </a:prstGeom>
        <a:solidFill>
          <a:srgbClr val="00A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0" y="776018"/>
        <a:ext cx="2738513" cy="5928667"/>
      </dsp:txXfrm>
    </dsp:sp>
    <dsp:sp modelId="{FF3C8A39-43B9-4E70-9948-C3DE67C4FC6C}">
      <dsp:nvSpPr>
        <dsp:cNvPr id="0" name=""/>
        <dsp:cNvSpPr/>
      </dsp:nvSpPr>
      <dsp:spPr>
        <a:xfrm>
          <a:off x="2690003" y="773456"/>
          <a:ext cx="3209181" cy="5933791"/>
        </a:xfrm>
        <a:prstGeom prst="rect">
          <a:avLst/>
        </a:prstGeom>
        <a:solidFill>
          <a:srgbClr val="00A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u="sng" kern="1200" dirty="0">
              <a:latin typeface="Dubai Light" panose="020B0303030403030204" pitchFamily="34" charset="-78"/>
              <a:cs typeface="Dubai Light" panose="020B0303030403030204" pitchFamily="34" charset="-78"/>
            </a:rPr>
            <a:t>CBOs</a:t>
          </a:r>
          <a:br>
            <a:rPr lang="en-US" sz="1400" kern="1200" dirty="0">
              <a:latin typeface="Dubai Light" panose="020B0303030403030204" pitchFamily="34" charset="-78"/>
              <a:cs typeface="Dubai Light" panose="020B0303030403030204" pitchFamily="34" charset="-78"/>
            </a:rPr>
          </a:br>
          <a:r>
            <a:rPr lang="en-US" sz="1200" kern="1200" dirty="0" err="1">
              <a:latin typeface="Dubai Light" panose="020B0303030403030204" pitchFamily="34" charset="-78"/>
              <a:cs typeface="Dubai Light" panose="020B0303030403030204" pitchFamily="34" charset="-78"/>
            </a:rPr>
            <a:t>AgeSpan</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Aging &amp; In-Home Services of Northeast Indiana, Inc.</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Bay Aging</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Community Catalyst</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Denver Regional Council of Govt</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Detroit Area Agency on Aging</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Healthy Living for Maine</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Houston AAA/ADRC &amp; Houston Health Department</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Mid-America Regional Council</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Ohio Association of AAAs</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Partners in Care Foundation</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Dubai Light" panose="020B0303030403030204" pitchFamily="34" charset="-78"/>
              <a:cs typeface="Dubai Light" panose="020B0303030403030204" pitchFamily="34" charset="-78"/>
            </a:rPr>
            <a:t>Pathways Community HUB Institute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Dubai Light" panose="020B0303030403030204" pitchFamily="34" charset="-78"/>
              <a:cs typeface="Dubai Light" panose="020B0303030403030204" pitchFamily="34" charset="-78"/>
            </a:rPr>
            <a:t>Piedmont Triad Regional Council</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Dubai Light" panose="020B0303030403030204" pitchFamily="34" charset="-78"/>
              <a:cs typeface="Dubai Light" panose="020B0303030403030204" pitchFamily="34" charset="-78"/>
            </a:rPr>
            <a:t>Region IV Area Agency on Aging</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Trellis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Dubai Light" panose="020B0303030403030204" pitchFamily="34" charset="-78"/>
              <a:cs typeface="Dubai Light" panose="020B0303030403030204" pitchFamily="34" charset="-78"/>
            </a:rPr>
            <a:t>Western NY Integrated Care Collaborative</a:t>
          </a:r>
          <a:br>
            <a:rPr lang="en-US" sz="1200" kern="1200" dirty="0">
              <a:latin typeface="Dubai Light" panose="020B0303030403030204" pitchFamily="34" charset="-78"/>
              <a:cs typeface="Dubai Light" panose="020B0303030403030204" pitchFamily="34" charset="-78"/>
            </a:rPr>
          </a:br>
          <a:r>
            <a:rPr lang="en-US" sz="1200" kern="1200" dirty="0">
              <a:latin typeface="Dubai Light" panose="020B0303030403030204" pitchFamily="34" charset="-78"/>
              <a:cs typeface="Dubai Light" panose="020B0303030403030204" pitchFamily="34" charset="-78"/>
            </a:rPr>
            <a:t>YMCA of Metropolitan Milwaukee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Dubai Light" panose="020B0303030403030204" pitchFamily="34" charset="-78"/>
              <a:cs typeface="Dubai Light" panose="020B0303030403030204" pitchFamily="34" charset="-78"/>
            </a:rPr>
            <a:t>YMCA of the USA</a:t>
          </a:r>
        </a:p>
        <a:p>
          <a:pPr algn="ctr">
            <a:lnSpc>
              <a:spcPct val="100000"/>
            </a:lnSpc>
            <a:spcBef>
              <a:spcPct val="0"/>
            </a:spcBef>
            <a:buNone/>
          </a:pPr>
          <a:endParaRPr lang="en-US" sz="1400" b="0" kern="1200" spc="-30" dirty="0">
            <a:latin typeface="Dubai Light" panose="020B0303030403030204" pitchFamily="34" charset="-78"/>
            <a:cs typeface="Dubai Light" panose="020B0303030403030204" pitchFamily="34" charset="-78"/>
          </a:endParaRPr>
        </a:p>
      </dsp:txBody>
      <dsp:txXfrm>
        <a:off x="2690003" y="773456"/>
        <a:ext cx="3209181" cy="5933791"/>
      </dsp:txXfrm>
    </dsp:sp>
    <dsp:sp modelId="{60E37A9D-2FFE-4398-BF2F-BD77DA3AD6BF}">
      <dsp:nvSpPr>
        <dsp:cNvPr id="0" name=""/>
        <dsp:cNvSpPr/>
      </dsp:nvSpPr>
      <dsp:spPr>
        <a:xfrm>
          <a:off x="5899184" y="765059"/>
          <a:ext cx="3332359" cy="5950585"/>
        </a:xfrm>
        <a:prstGeom prst="rect">
          <a:avLst/>
        </a:prstGeom>
        <a:solidFill>
          <a:srgbClr val="00A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u="sng" kern="1200" dirty="0">
              <a:latin typeface="Dubai Light" panose="020B0303030403030204" pitchFamily="34" charset="-78"/>
              <a:cs typeface="Dubai Light" panose="020B0303030403030204" pitchFamily="34" charset="-78"/>
            </a:rPr>
            <a:t>Associations/Agency</a:t>
          </a:r>
          <a:br>
            <a:rPr lang="en-US" sz="800" kern="1200" dirty="0">
              <a:latin typeface="Dubai Light" panose="020B0303030403030204" pitchFamily="34" charset="-78"/>
              <a:cs typeface="Dubai Light" panose="020B0303030403030204" pitchFamily="34" charset="-78"/>
            </a:rPr>
          </a:br>
          <a:r>
            <a:rPr lang="en-US" sz="1100" kern="1200" dirty="0" err="1">
              <a:latin typeface="Dubai Light" panose="020B0303030403030204" pitchFamily="34" charset="-78"/>
              <a:cs typeface="Dubai Light" panose="020B0303030403030204" pitchFamily="34" charset="-78"/>
            </a:rPr>
            <a:t>ADvancing</a:t>
          </a:r>
          <a:r>
            <a:rPr lang="en-US" sz="1100" kern="1200" dirty="0">
              <a:latin typeface="Dubai Light" panose="020B0303030403030204" pitchFamily="34" charset="-78"/>
              <a:cs typeface="Dubai Light" panose="020B0303030403030204" pitchFamily="34" charset="-78"/>
            </a:rPr>
            <a:t> States*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AHIP</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AMA</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American Academy of Family Physicians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American Hospital Association</a:t>
          </a: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latin typeface="Dubai Light" panose="020B0303030403030204" pitchFamily="34" charset="-78"/>
              <a:cs typeface="Dubai Light" panose="020B0303030403030204" pitchFamily="34" charset="-78"/>
            </a:rPr>
            <a:t>America’s Physician Groups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Assoc of Asian Pacific </a:t>
          </a:r>
          <a:r>
            <a:rPr lang="en-US" sz="1100" kern="1200" dirty="0" err="1">
              <a:latin typeface="Dubai Light" panose="020B0303030403030204" pitchFamily="34" charset="-78"/>
              <a:cs typeface="Dubai Light" panose="020B0303030403030204" pitchFamily="34" charset="-78"/>
            </a:rPr>
            <a:t>Cmty</a:t>
          </a:r>
          <a:r>
            <a:rPr lang="en-US" sz="1100" kern="1200" dirty="0">
              <a:latin typeface="Dubai Light" panose="020B0303030403030204" pitchFamily="34" charset="-78"/>
              <a:cs typeface="Dubai Light" panose="020B0303030403030204" pitchFamily="34" charset="-78"/>
            </a:rPr>
            <a:t> Health Organizations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err="1">
              <a:latin typeface="Dubai Light" panose="020B0303030403030204" pitchFamily="34" charset="-78"/>
              <a:cs typeface="Dubai Light" panose="020B0303030403030204" pitchFamily="34" charset="-78"/>
            </a:rPr>
            <a:t>Assoc</a:t>
          </a:r>
          <a:r>
            <a:rPr lang="en-US" sz="1100" kern="1200" dirty="0">
              <a:latin typeface="Dubai Light" panose="020B0303030403030204" pitchFamily="34" charset="-78"/>
              <a:cs typeface="Dubai Light" panose="020B0303030403030204" pitchFamily="34" charset="-78"/>
            </a:rPr>
            <a:t> of Community Affiliated Plans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Food is Medicine Coalition</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Lutheran Services in America</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National Association of Medicaid Directors*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National Association of Community Health Centers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Social Current</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Special Needs Plan Alliance</a:t>
          </a:r>
          <a:br>
            <a:rPr lang="en-US" sz="1100" kern="1200" dirty="0">
              <a:latin typeface="Dubai Light" panose="020B0303030403030204" pitchFamily="34" charset="-78"/>
              <a:cs typeface="Dubai Light" panose="020B0303030403030204" pitchFamily="34" charset="-78"/>
            </a:rPr>
          </a:br>
          <a:r>
            <a:rPr lang="en-US" sz="1100" kern="1200" dirty="0" err="1">
              <a:latin typeface="Dubai Light" panose="020B0303030403030204" pitchFamily="34" charset="-78"/>
              <a:cs typeface="Dubai Light" panose="020B0303030403030204" pitchFamily="34" charset="-78"/>
            </a:rPr>
            <a:t>USAging</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Administration for Community Living (ACL)**</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Center for Medicare &amp; Medicaid Innovation (CMMI)**</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Center for Medicaid &amp; CHIP Services (CMCS)**</a:t>
          </a:r>
          <a:br>
            <a:rPr lang="en-US" sz="1100" kern="1200" dirty="0">
              <a:latin typeface="Dubai Light" panose="020B0303030403030204" pitchFamily="34" charset="-78"/>
              <a:cs typeface="Dubai Light" panose="020B0303030403030204" pitchFamily="34" charset="-78"/>
            </a:rPr>
          </a:br>
          <a:r>
            <a:rPr lang="en-US" sz="1100" kern="1200" dirty="0">
              <a:latin typeface="Dubai Light" panose="020B0303030403030204" pitchFamily="34" charset="-78"/>
              <a:cs typeface="Dubai Light" panose="020B0303030403030204" pitchFamily="34" charset="-78"/>
            </a:rPr>
            <a:t>Office of the National Coordinator for Health IT (ONC)**</a:t>
          </a:r>
          <a:br>
            <a:rPr lang="en-US" sz="1100" kern="1200" dirty="0">
              <a:latin typeface="Dubai Light" panose="020B0303030403030204" pitchFamily="34" charset="-78"/>
              <a:cs typeface="Dubai Light" panose="020B0303030403030204" pitchFamily="34" charset="-78"/>
            </a:rPr>
          </a:br>
          <a:r>
            <a:rPr lang="en-US" sz="1100" i="1" kern="1200" dirty="0">
              <a:latin typeface="Dubai Light" panose="020B0303030403030204" pitchFamily="34" charset="-78"/>
              <a:cs typeface="Dubai Light" panose="020B0303030403030204" pitchFamily="34" charset="-78"/>
            </a:rPr>
            <a:t>*Non-Voting Member/Liaison \ **Federal Liaisons </a:t>
          </a:r>
          <a:endParaRPr lang="en-US" sz="1100" kern="1200" dirty="0">
            <a:latin typeface="Dubai Light" panose="020B0303030403030204" pitchFamily="34" charset="-78"/>
            <a:cs typeface="Dubai Light" panose="020B0303030403030204" pitchFamily="34" charset="-78"/>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800" kern="1200" dirty="0">
            <a:latin typeface="Dubai Light" panose="020B0303030403030204" pitchFamily="34" charset="-78"/>
            <a:cs typeface="Dubai Light" panose="020B0303030403030204" pitchFamily="34" charset="-78"/>
          </a:endParaRPr>
        </a:p>
      </dsp:txBody>
      <dsp:txXfrm>
        <a:off x="5899184" y="765059"/>
        <a:ext cx="3332359" cy="5950585"/>
      </dsp:txXfrm>
    </dsp:sp>
    <dsp:sp modelId="{6B116FA4-DDDC-4312-92CC-F12B084E262F}">
      <dsp:nvSpPr>
        <dsp:cNvPr id="0" name=""/>
        <dsp:cNvSpPr/>
      </dsp:nvSpPr>
      <dsp:spPr>
        <a:xfrm>
          <a:off x="9231544" y="769257"/>
          <a:ext cx="2533809" cy="5942188"/>
        </a:xfrm>
        <a:prstGeom prst="rect">
          <a:avLst/>
        </a:prstGeom>
        <a:solidFill>
          <a:srgbClr val="00A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914400">
            <a:lnSpc>
              <a:spcPct val="100000"/>
            </a:lnSpc>
            <a:spcBef>
              <a:spcPct val="0"/>
            </a:spcBef>
            <a:spcAft>
              <a:spcPts val="0"/>
            </a:spcAft>
            <a:buNone/>
            <a:defRPr/>
          </a:pPr>
          <a:r>
            <a:rPr lang="en-US" sz="1800" b="1" u="sng" kern="1200" dirty="0">
              <a:solidFill>
                <a:schemeClr val="bg1"/>
              </a:solidFill>
              <a:latin typeface="Dubai Light" panose="020B0303030403030204" pitchFamily="34" charset="-78"/>
              <a:cs typeface="Dubai Light" panose="020B0303030403030204" pitchFamily="34" charset="-78"/>
            </a:rPr>
            <a:t>Other</a:t>
          </a:r>
        </a:p>
        <a:p>
          <a:pPr marL="0" lvl="0" indent="0" algn="ctr" defTabSz="914400">
            <a:lnSpc>
              <a:spcPct val="100000"/>
            </a:lnSpc>
            <a:spcBef>
              <a:spcPct val="0"/>
            </a:spcBef>
            <a:spcAft>
              <a:spcPts val="0"/>
            </a:spcAft>
            <a:buNone/>
            <a:defRPr/>
          </a:pPr>
          <a:r>
            <a:rPr lang="en-US" sz="1210" kern="1200" dirty="0">
              <a:solidFill>
                <a:schemeClr val="bg1"/>
              </a:solidFill>
              <a:latin typeface="Dubai Light" panose="020B0303030403030204" pitchFamily="34" charset="-78"/>
              <a:cs typeface="Dubai Light" panose="020B0303030403030204" pitchFamily="34" charset="-78"/>
            </a:rPr>
            <a:t>Camden Coalition of Healthcare Providers</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a:solidFill>
                <a:schemeClr val="bg1"/>
              </a:solidFill>
              <a:latin typeface="Dubai Light" panose="020B0303030403030204" pitchFamily="34" charset="-78"/>
              <a:cs typeface="Dubai Light" panose="020B0303030403030204" pitchFamily="34" charset="-78"/>
            </a:rPr>
            <a:t>Center for Health Care Strategies</a:t>
          </a:r>
        </a:p>
        <a:p>
          <a:pPr marL="0" lvl="0" indent="0" algn="ctr" defTabSz="914400">
            <a:lnSpc>
              <a:spcPct val="100000"/>
            </a:lnSpc>
            <a:spcBef>
              <a:spcPct val="0"/>
            </a:spcBef>
            <a:spcAft>
              <a:spcPts val="0"/>
            </a:spcAft>
            <a:buNone/>
            <a:defRPr/>
          </a:pPr>
          <a:r>
            <a:rPr lang="en-US" sz="1210" kern="1200" dirty="0">
              <a:solidFill>
                <a:schemeClr val="bg1"/>
              </a:solidFill>
              <a:latin typeface="Dubai Light" panose="020B0303030403030204" pitchFamily="34" charset="-78"/>
              <a:cs typeface="Dubai Light" panose="020B0303030403030204" pitchFamily="34" charset="-78"/>
            </a:rPr>
            <a:t>Center for Practical Bioethics</a:t>
          </a:r>
        </a:p>
        <a:p>
          <a:pPr marL="0" lvl="0" indent="0" algn="ctr" defTabSz="914400">
            <a:lnSpc>
              <a:spcPct val="100000"/>
            </a:lnSpc>
            <a:spcBef>
              <a:spcPct val="0"/>
            </a:spcBef>
            <a:spcAft>
              <a:spcPts val="0"/>
            </a:spcAft>
            <a:buNone/>
            <a:defRPr/>
          </a:pPr>
          <a:r>
            <a:rPr lang="en-US" sz="1210" kern="1200" dirty="0" err="1">
              <a:solidFill>
                <a:schemeClr val="bg1"/>
              </a:solidFill>
              <a:latin typeface="Dubai Light" panose="020B0303030403030204" pitchFamily="34" charset="-78"/>
              <a:cs typeface="Dubai Light" panose="020B0303030403030204" pitchFamily="34" charset="-78"/>
            </a:rPr>
            <a:t>Clearlink</a:t>
          </a:r>
          <a:r>
            <a:rPr lang="en-US" sz="1210" kern="1200" dirty="0">
              <a:solidFill>
                <a:schemeClr val="bg1"/>
              </a:solidFill>
              <a:latin typeface="Dubai Light" panose="020B0303030403030204" pitchFamily="34" charset="-78"/>
              <a:cs typeface="Dubai Light" panose="020B0303030403030204" pitchFamily="34" charset="-78"/>
            </a:rPr>
            <a:t> Partners</a:t>
          </a:r>
        </a:p>
        <a:p>
          <a:pPr marL="0" lvl="0" indent="0" algn="ctr" defTabSz="914400">
            <a:lnSpc>
              <a:spcPct val="100000"/>
            </a:lnSpc>
            <a:spcBef>
              <a:spcPct val="0"/>
            </a:spcBef>
            <a:spcAft>
              <a:spcPts val="0"/>
            </a:spcAft>
            <a:buNone/>
            <a:defRPr/>
          </a:pPr>
          <a:r>
            <a:rPr lang="en-US" sz="1210" kern="1200" dirty="0" err="1">
              <a:solidFill>
                <a:schemeClr val="bg1"/>
              </a:solidFill>
              <a:latin typeface="Dubai Light" panose="020B0303030403030204" pitchFamily="34" charset="-78"/>
              <a:cs typeface="Dubai Light" panose="020B0303030403030204" pitchFamily="34" charset="-78"/>
            </a:rPr>
            <a:t>Comagine</a:t>
          </a:r>
          <a:r>
            <a:rPr lang="en-US" sz="1210" kern="1200" dirty="0">
              <a:solidFill>
                <a:schemeClr val="bg1"/>
              </a:solidFill>
              <a:latin typeface="Dubai Light" panose="020B0303030403030204" pitchFamily="34" charset="-78"/>
              <a:cs typeface="Dubai Light" panose="020B0303030403030204" pitchFamily="34" charset="-78"/>
            </a:rPr>
            <a:t> Health</a:t>
          </a:r>
        </a:p>
        <a:p>
          <a:pPr marL="0" lvl="0" indent="0" algn="ctr" defTabSz="914400">
            <a:lnSpc>
              <a:spcPct val="100000"/>
            </a:lnSpc>
            <a:spcBef>
              <a:spcPct val="0"/>
            </a:spcBef>
            <a:spcAft>
              <a:spcPts val="0"/>
            </a:spcAft>
            <a:buNone/>
            <a:defRPr/>
          </a:pPr>
          <a:r>
            <a:rPr lang="en-US" sz="1210" kern="1200" dirty="0">
              <a:solidFill>
                <a:schemeClr val="bg1"/>
              </a:solidFill>
              <a:latin typeface="Dubai Light" panose="020B0303030403030204" pitchFamily="34" charset="-78"/>
              <a:cs typeface="Dubai Light" panose="020B0303030403030204" pitchFamily="34" charset="-78"/>
            </a:rPr>
            <a:t>Concert Health</a:t>
          </a:r>
        </a:p>
        <a:p>
          <a:pPr marL="0" lvl="0" indent="0" algn="ctr" defTabSz="914400">
            <a:lnSpc>
              <a:spcPct val="100000"/>
            </a:lnSpc>
            <a:spcBef>
              <a:spcPct val="0"/>
            </a:spcBef>
            <a:spcAft>
              <a:spcPts val="0"/>
            </a:spcAft>
            <a:buNone/>
            <a:defRPr/>
          </a:pPr>
          <a:r>
            <a:rPr lang="en-US" sz="1210" kern="1200" dirty="0">
              <a:solidFill>
                <a:schemeClr val="bg1"/>
              </a:solidFill>
              <a:latin typeface="Dubai Light" panose="020B0303030403030204" pitchFamily="34" charset="-78"/>
              <a:cs typeface="Dubai Light" panose="020B0303030403030204" pitchFamily="34" charset="-78"/>
            </a:rPr>
            <a:t>Duke-Margolis Center for Health Policy</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a:solidFill>
                <a:schemeClr val="bg1"/>
              </a:solidFill>
              <a:latin typeface="Dubai Light" panose="020B0303030403030204" pitchFamily="34" charset="-78"/>
              <a:cs typeface="Dubai Light" panose="020B0303030403030204" pitchFamily="34" charset="-78"/>
            </a:rPr>
            <a:t>Epiphany LLC</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err="1">
              <a:solidFill>
                <a:schemeClr val="bg1"/>
              </a:solidFill>
              <a:latin typeface="Dubai Light" panose="020B0303030403030204" pitchFamily="34" charset="-78"/>
              <a:cs typeface="Dubai Light" panose="020B0303030403030204" pitchFamily="34" charset="-78"/>
            </a:rPr>
            <a:t>Eviset</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a:solidFill>
                <a:schemeClr val="bg1"/>
              </a:solidFill>
              <a:latin typeface="Dubai Light" panose="020B0303030403030204" pitchFamily="34" charset="-78"/>
              <a:cs typeface="Dubai Light" panose="020B0303030403030204" pitchFamily="34" charset="-78"/>
            </a:rPr>
            <a:t>Freedmen’s Health</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a:solidFill>
                <a:schemeClr val="bg1"/>
              </a:solidFill>
              <a:latin typeface="Dubai Light" panose="020B0303030403030204" pitchFamily="34" charset="-78"/>
              <a:cs typeface="Dubai Light" panose="020B0303030403030204" pitchFamily="34" charset="-78"/>
            </a:rPr>
            <a:t>Gravity Project</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a:solidFill>
                <a:schemeClr val="bg1"/>
              </a:solidFill>
              <a:latin typeface="Dubai Light" panose="020B0303030403030204" pitchFamily="34" charset="-78"/>
              <a:cs typeface="Dubai Light" panose="020B0303030403030204" pitchFamily="34" charset="-78"/>
            </a:rPr>
            <a:t>Health Care Transformation Task Force</a:t>
          </a:r>
          <a:br>
            <a:rPr lang="en-US" sz="1210" kern="1200" dirty="0">
              <a:solidFill>
                <a:schemeClr val="bg1"/>
              </a:solidFill>
              <a:latin typeface="Dubai Light" panose="020B0303030403030204" pitchFamily="34" charset="-78"/>
              <a:cs typeface="Dubai Light" panose="020B0303030403030204" pitchFamily="34" charset="-78"/>
            </a:rPr>
          </a:br>
          <a:r>
            <a:rPr lang="en-US" sz="1210" kern="1200" dirty="0">
              <a:solidFill>
                <a:schemeClr val="bg1"/>
              </a:solidFill>
              <a:latin typeface="Dubai Light" panose="020B0303030403030204" pitchFamily="34" charset="-78"/>
              <a:cs typeface="Dubai Light" panose="020B0303030403030204" pitchFamily="34" charset="-78"/>
            </a:rPr>
            <a:t>Independent Living Research Utilization</a:t>
          </a:r>
        </a:p>
        <a:p>
          <a:pPr marL="0" lvl="0" indent="0" algn="ctr" defTabSz="914400">
            <a:lnSpc>
              <a:spcPct val="100000"/>
            </a:lnSpc>
            <a:spcBef>
              <a:spcPct val="0"/>
            </a:spcBef>
            <a:spcAft>
              <a:spcPts val="0"/>
            </a:spcAft>
            <a:buNone/>
            <a:defRPr/>
          </a:pPr>
          <a:r>
            <a:rPr lang="en-US" sz="1210" kern="1200" dirty="0">
              <a:latin typeface="Dubai Light" panose="020B0303030403030204" pitchFamily="34" charset="-78"/>
              <a:cs typeface="Dubai Light" panose="020B0303030403030204" pitchFamily="34" charset="-78"/>
            </a:rPr>
            <a:t>Independent Living Systems, LLC</a:t>
          </a:r>
          <a:br>
            <a:rPr lang="en-US" sz="1210" kern="1200" dirty="0">
              <a:latin typeface="Dubai Light" panose="020B0303030403030204" pitchFamily="34" charset="-78"/>
              <a:cs typeface="Dubai Light" panose="020B0303030403030204" pitchFamily="34" charset="-78"/>
            </a:rPr>
          </a:br>
          <a:r>
            <a:rPr lang="en-US" sz="1210" kern="1200" dirty="0">
              <a:latin typeface="Dubai Light" panose="020B0303030403030204" pitchFamily="34" charset="-78"/>
              <a:cs typeface="Dubai Light" panose="020B0303030403030204" pitchFamily="34" charset="-78"/>
            </a:rPr>
            <a:t>Manatt, Phelps &amp; Phillips, LLP </a:t>
          </a:r>
        </a:p>
        <a:p>
          <a:pPr marL="0" lvl="0" indent="0" algn="ctr" defTabSz="914400">
            <a:lnSpc>
              <a:spcPct val="100000"/>
            </a:lnSpc>
            <a:spcBef>
              <a:spcPct val="0"/>
            </a:spcBef>
            <a:spcAft>
              <a:spcPts val="0"/>
            </a:spcAft>
            <a:buNone/>
            <a:defRPr/>
          </a:pPr>
          <a:r>
            <a:rPr lang="en-US" sz="1210" kern="1200" dirty="0">
              <a:latin typeface="Dubai Light" panose="020B0303030403030204" pitchFamily="34" charset="-78"/>
              <a:cs typeface="Dubai Light" panose="020B0303030403030204" pitchFamily="34" charset="-78"/>
            </a:rPr>
            <a:t>Rush University Medical Center</a:t>
          </a:r>
        </a:p>
        <a:p>
          <a:pPr marL="0" lvl="0" indent="0" algn="ctr" defTabSz="914400">
            <a:lnSpc>
              <a:spcPct val="100000"/>
            </a:lnSpc>
            <a:spcBef>
              <a:spcPct val="0"/>
            </a:spcBef>
            <a:spcAft>
              <a:spcPts val="0"/>
            </a:spcAft>
            <a:buNone/>
            <a:defRPr/>
          </a:pPr>
          <a:r>
            <a:rPr lang="en-US" sz="1210" kern="1200" dirty="0">
              <a:latin typeface="Dubai Light" panose="020B0303030403030204" pitchFamily="34" charset="-78"/>
              <a:cs typeface="Dubai Light" panose="020B0303030403030204" pitchFamily="34" charset="-78"/>
            </a:rPr>
            <a:t>Winona Health</a:t>
          </a:r>
        </a:p>
      </dsp:txBody>
      <dsp:txXfrm>
        <a:off x="9231544" y="769257"/>
        <a:ext cx="2533809" cy="5942188"/>
      </dsp:txXfrm>
    </dsp:sp>
    <dsp:sp modelId="{32278DC4-0E57-45C4-9B07-AADCABC60E0C}">
      <dsp:nvSpPr>
        <dsp:cNvPr id="0" name=""/>
        <dsp:cNvSpPr/>
      </dsp:nvSpPr>
      <dsp:spPr>
        <a:xfrm>
          <a:off x="0" y="6364275"/>
          <a:ext cx="11819757" cy="470836"/>
        </a:xfrm>
        <a:prstGeom prst="rect">
          <a:avLst/>
        </a:prstGeom>
        <a:solidFill>
          <a:srgbClr val="0063A2"/>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9922-0BD9-468A-BE18-20C5692E4391}">
      <dsp:nvSpPr>
        <dsp:cNvPr id="0" name=""/>
        <dsp:cNvSpPr/>
      </dsp:nvSpPr>
      <dsp:spPr>
        <a:xfrm>
          <a:off x="-6297738" y="-963690"/>
          <a:ext cx="7498840" cy="7498840"/>
        </a:xfrm>
        <a:prstGeom prst="blockArc">
          <a:avLst>
            <a:gd name="adj1" fmla="val 18900000"/>
            <a:gd name="adj2" fmla="val 2700000"/>
            <a:gd name="adj3" fmla="val 28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B65EF-8B0A-4B2C-8C31-9DBBE6231699}">
      <dsp:nvSpPr>
        <dsp:cNvPr id="0" name=""/>
        <dsp:cNvSpPr/>
      </dsp:nvSpPr>
      <dsp:spPr>
        <a:xfrm>
          <a:off x="773318" y="455227"/>
          <a:ext cx="7503354" cy="131812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446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Dubai Light" panose="020B0303030403030204" pitchFamily="34" charset="-78"/>
              <a:cs typeface="Dubai Light" panose="020B0303030403030204" pitchFamily="34" charset="-78"/>
            </a:rPr>
            <a:t>Streamline Contracting</a:t>
          </a:r>
        </a:p>
      </dsp:txBody>
      <dsp:txXfrm>
        <a:off x="773318" y="455227"/>
        <a:ext cx="7503354" cy="1318129"/>
      </dsp:txXfrm>
    </dsp:sp>
    <dsp:sp modelId="{81D8C24A-D1EF-4479-8484-D6A8922B04FC}">
      <dsp:nvSpPr>
        <dsp:cNvPr id="0" name=""/>
        <dsp:cNvSpPr/>
      </dsp:nvSpPr>
      <dsp:spPr>
        <a:xfrm>
          <a:off x="76886" y="417859"/>
          <a:ext cx="1392864" cy="139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DD1D45C-7996-4E56-A5F3-2232D7B3D305}">
      <dsp:nvSpPr>
        <dsp:cNvPr id="0" name=""/>
        <dsp:cNvSpPr/>
      </dsp:nvSpPr>
      <dsp:spPr>
        <a:xfrm>
          <a:off x="1178363" y="2131879"/>
          <a:ext cx="7098309" cy="130769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446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Dubai Light" panose="020B0303030403030204" pitchFamily="34" charset="-78"/>
              <a:cs typeface="Dubai Light" panose="020B0303030403030204" pitchFamily="34" charset="-78"/>
            </a:rPr>
            <a:t>Facilitate Expanded Social Care Billing</a:t>
          </a:r>
        </a:p>
      </dsp:txBody>
      <dsp:txXfrm>
        <a:off x="1178363" y="2131879"/>
        <a:ext cx="7098309" cy="1307699"/>
      </dsp:txXfrm>
    </dsp:sp>
    <dsp:sp modelId="{AD299A77-FA5B-4D0D-A443-06DF07EC781D}">
      <dsp:nvSpPr>
        <dsp:cNvPr id="0" name=""/>
        <dsp:cNvSpPr/>
      </dsp:nvSpPr>
      <dsp:spPr>
        <a:xfrm>
          <a:off x="481931" y="2089297"/>
          <a:ext cx="1392864" cy="139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6C983B9-3D76-4B42-945E-D2863BB2D8D6}">
      <dsp:nvSpPr>
        <dsp:cNvPr id="0" name=""/>
        <dsp:cNvSpPr/>
      </dsp:nvSpPr>
      <dsp:spPr>
        <a:xfrm>
          <a:off x="773318" y="3837381"/>
          <a:ext cx="7503354" cy="123957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446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i="0" kern="1200" dirty="0">
              <a:latin typeface="Dubai Light" panose="020B0303030403030204" pitchFamily="34" charset="-78"/>
              <a:cs typeface="Dubai Light" panose="020B0303030403030204" pitchFamily="34" charset="-78"/>
            </a:rPr>
            <a:t>Promote Community Care Hubs</a:t>
          </a:r>
          <a:endParaRPr lang="en-US" sz="3200" kern="1200" dirty="0">
            <a:latin typeface="Dubai Light" panose="020B0303030403030204" pitchFamily="34" charset="-78"/>
            <a:cs typeface="Dubai Light" panose="020B0303030403030204" pitchFamily="34" charset="-78"/>
          </a:endParaRPr>
        </a:p>
      </dsp:txBody>
      <dsp:txXfrm>
        <a:off x="773318" y="3837381"/>
        <a:ext cx="7503354" cy="1239571"/>
      </dsp:txXfrm>
    </dsp:sp>
    <dsp:sp modelId="{912906EF-EE33-4A10-8B43-DEC5A7B959D6}">
      <dsp:nvSpPr>
        <dsp:cNvPr id="0" name=""/>
        <dsp:cNvSpPr/>
      </dsp:nvSpPr>
      <dsp:spPr>
        <a:xfrm>
          <a:off x="76886" y="3760734"/>
          <a:ext cx="1392864" cy="139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68628-EC3B-4076-AEF4-6A18C58B3A20}">
      <dsp:nvSpPr>
        <dsp:cNvPr id="0" name=""/>
        <dsp:cNvSpPr/>
      </dsp:nvSpPr>
      <dsp:spPr>
        <a:xfrm>
          <a:off x="3968971" y="1854138"/>
          <a:ext cx="2518642" cy="2161777"/>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Dubai Light" panose="020B0303030403030204" pitchFamily="34" charset="-78"/>
              <a:cs typeface="Dubai Light" panose="020B0303030403030204" pitchFamily="34" charset="-78"/>
            </a:rPr>
            <a:t>Partnership to Align Social Care:</a:t>
          </a:r>
          <a:br>
            <a:rPr lang="en-US" sz="1400" b="1" i="0" kern="1200" dirty="0">
              <a:latin typeface="Dubai Light" panose="020B0303030403030204" pitchFamily="34" charset="-78"/>
              <a:cs typeface="Dubai Light" panose="020B0303030403030204" pitchFamily="34" charset="-78"/>
            </a:rPr>
          </a:br>
          <a:r>
            <a:rPr lang="en-US" sz="1400" b="0" i="0" kern="1200" dirty="0">
              <a:latin typeface="Dubai Light" panose="020B0303030403030204" pitchFamily="34" charset="-78"/>
              <a:cs typeface="Dubai Light" panose="020B0303030403030204" pitchFamily="34" charset="-78"/>
            </a:rPr>
            <a:t>Collaboration and co-design to enable and support efficient and sustainable health and social care ecosystems</a:t>
          </a:r>
          <a:endParaRPr lang="en-US" sz="1400" kern="1200" dirty="0">
            <a:latin typeface="Dubai Light" panose="020B0303030403030204" pitchFamily="34" charset="-78"/>
            <a:cs typeface="Dubai Light" panose="020B0303030403030204" pitchFamily="34" charset="-78"/>
          </a:endParaRPr>
        </a:p>
      </dsp:txBody>
      <dsp:txXfrm>
        <a:off x="4384731" y="2210989"/>
        <a:ext cx="1687122" cy="1448075"/>
      </dsp:txXfrm>
    </dsp:sp>
    <dsp:sp modelId="{049E2C7A-CF7A-4B14-994B-538E9249F058}">
      <dsp:nvSpPr>
        <dsp:cNvPr id="0" name=""/>
        <dsp:cNvSpPr/>
      </dsp:nvSpPr>
      <dsp:spPr>
        <a:xfrm>
          <a:off x="5510749" y="860218"/>
          <a:ext cx="950848" cy="857361"/>
        </a:xfrm>
        <a:prstGeom prst="hexagon">
          <a:avLst>
            <a:gd name="adj" fmla="val 28900"/>
            <a:gd name="vf" fmla="val 115470"/>
          </a:avLst>
        </a:prstGeom>
        <a:solidFill>
          <a:srgbClr val="00A6B2">
            <a:alpha val="50000"/>
          </a:srgbClr>
        </a:solidFill>
        <a:ln>
          <a:noFill/>
        </a:ln>
        <a:effectLst/>
      </dsp:spPr>
      <dsp:style>
        <a:lnRef idx="0">
          <a:scrgbClr r="0" g="0" b="0"/>
        </a:lnRef>
        <a:fillRef idx="1">
          <a:scrgbClr r="0" g="0" b="0"/>
        </a:fillRef>
        <a:effectRef idx="0">
          <a:scrgbClr r="0" g="0" b="0"/>
        </a:effectRef>
        <a:fontRef idx="minor"/>
      </dsp:style>
    </dsp:sp>
    <dsp:sp modelId="{438B4505-9371-4A93-9BE3-B39F65483C2B}">
      <dsp:nvSpPr>
        <dsp:cNvPr id="0" name=""/>
        <dsp:cNvSpPr/>
      </dsp:nvSpPr>
      <dsp:spPr>
        <a:xfrm>
          <a:off x="4200146" y="-81566"/>
          <a:ext cx="2065252" cy="1869728"/>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Dubai Light" panose="020B0303030403030204" pitchFamily="34" charset="-78"/>
              <a:cs typeface="Dubai Light" panose="020B0303030403030204" pitchFamily="34" charset="-78"/>
            </a:rPr>
            <a:t>Operationalizing</a:t>
          </a:r>
          <a:r>
            <a:rPr lang="en-US" sz="1400" kern="1200">
              <a:latin typeface="Dubai Light" panose="020B0303030403030204" pitchFamily="34" charset="-78"/>
              <a:cs typeface="Dubai Light" panose="020B0303030403030204" pitchFamily="34" charset="-78"/>
            </a:rPr>
            <a:t> co-design and  collaboration concepts and forums </a:t>
          </a:r>
          <a:endParaRPr lang="en-US" sz="1400" kern="1200" dirty="0">
            <a:latin typeface="Dubai Light" panose="020B0303030403030204" pitchFamily="34" charset="-78"/>
            <a:cs typeface="Dubai Light" panose="020B0303030403030204" pitchFamily="34" charset="-78"/>
          </a:endParaRPr>
        </a:p>
      </dsp:txBody>
      <dsp:txXfrm>
        <a:off x="4553289" y="238144"/>
        <a:ext cx="1358966" cy="1230308"/>
      </dsp:txXfrm>
    </dsp:sp>
    <dsp:sp modelId="{9C9A28AF-D321-4B7F-9A87-F8C3D3A4E073}">
      <dsp:nvSpPr>
        <dsp:cNvPr id="0" name=""/>
        <dsp:cNvSpPr/>
      </dsp:nvSpPr>
      <dsp:spPr>
        <a:xfrm>
          <a:off x="6570719" y="2323182"/>
          <a:ext cx="950848" cy="857361"/>
        </a:xfrm>
        <a:prstGeom prst="hexagon">
          <a:avLst>
            <a:gd name="adj" fmla="val 28900"/>
            <a:gd name="vf" fmla="val 115470"/>
          </a:avLst>
        </a:prstGeom>
        <a:solidFill>
          <a:srgbClr val="00A6B2">
            <a:alpha val="50000"/>
          </a:srgbClr>
        </a:solidFill>
        <a:ln>
          <a:noFill/>
        </a:ln>
        <a:effectLst/>
      </dsp:spPr>
      <dsp:style>
        <a:lnRef idx="0">
          <a:scrgbClr r="0" g="0" b="0"/>
        </a:lnRef>
        <a:fillRef idx="1">
          <a:scrgbClr r="0" g="0" b="0"/>
        </a:fillRef>
        <a:effectRef idx="0">
          <a:scrgbClr r="0" g="0" b="0"/>
        </a:effectRef>
        <a:fontRef idx="minor"/>
      </dsp:style>
    </dsp:sp>
    <dsp:sp modelId="{DEB01108-A3F6-4404-806F-4A176546E4D1}">
      <dsp:nvSpPr>
        <dsp:cNvPr id="0" name=""/>
        <dsp:cNvSpPr/>
      </dsp:nvSpPr>
      <dsp:spPr>
        <a:xfrm>
          <a:off x="6009318" y="968103"/>
          <a:ext cx="2065252" cy="1869728"/>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Dubai Light" panose="020B0303030403030204" pitchFamily="34" charset="-78"/>
              <a:cs typeface="Dubai Light" panose="020B0303030403030204" pitchFamily="34" charset="-78"/>
            </a:rPr>
            <a:t>Fundraising</a:t>
          </a:r>
          <a:r>
            <a:rPr lang="en-US" sz="1400" kern="1200" dirty="0">
              <a:latin typeface="Dubai Light" panose="020B0303030403030204" pitchFamily="34" charset="-78"/>
              <a:cs typeface="Dubai Light" panose="020B0303030403030204" pitchFamily="34" charset="-78"/>
            </a:rPr>
            <a:t> from multiple industry stakeholders</a:t>
          </a:r>
        </a:p>
      </dsp:txBody>
      <dsp:txXfrm>
        <a:off x="6362461" y="1287813"/>
        <a:ext cx="1358966" cy="1230308"/>
      </dsp:txXfrm>
    </dsp:sp>
    <dsp:sp modelId="{E2B6C771-E33F-425B-827F-CB43851C1235}">
      <dsp:nvSpPr>
        <dsp:cNvPr id="0" name=""/>
        <dsp:cNvSpPr/>
      </dsp:nvSpPr>
      <dsp:spPr>
        <a:xfrm>
          <a:off x="5834396" y="3974593"/>
          <a:ext cx="950848" cy="857361"/>
        </a:xfrm>
        <a:prstGeom prst="hexagon">
          <a:avLst>
            <a:gd name="adj" fmla="val 28900"/>
            <a:gd name="vf" fmla="val 115470"/>
          </a:avLst>
        </a:prstGeom>
        <a:solidFill>
          <a:srgbClr val="00A6B2">
            <a:alpha val="50000"/>
          </a:srgbClr>
        </a:solidFill>
        <a:ln>
          <a:noFill/>
        </a:ln>
        <a:effectLst/>
      </dsp:spPr>
      <dsp:style>
        <a:lnRef idx="0">
          <a:scrgbClr r="0" g="0" b="0"/>
        </a:lnRef>
        <a:fillRef idx="1">
          <a:scrgbClr r="0" g="0" b="0"/>
        </a:fillRef>
        <a:effectRef idx="0">
          <a:scrgbClr r="0" g="0" b="0"/>
        </a:effectRef>
        <a:fontRef idx="minor"/>
      </dsp:style>
    </dsp:sp>
    <dsp:sp modelId="{B28314D7-34E5-4900-B5B8-8FC2DE52994E}">
      <dsp:nvSpPr>
        <dsp:cNvPr id="0" name=""/>
        <dsp:cNvSpPr/>
      </dsp:nvSpPr>
      <dsp:spPr>
        <a:xfrm>
          <a:off x="6009318" y="3031634"/>
          <a:ext cx="2065252" cy="1869728"/>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Dubai Light" panose="020B0303030403030204" pitchFamily="34" charset="-78"/>
              <a:cs typeface="Dubai Light" panose="020B0303030403030204" pitchFamily="34" charset="-78"/>
            </a:rPr>
            <a:t>Responding</a:t>
          </a:r>
          <a:r>
            <a:rPr lang="en-US" sz="1400" kern="1200" dirty="0">
              <a:latin typeface="Dubai Light" panose="020B0303030403030204" pitchFamily="34" charset="-78"/>
              <a:cs typeface="Dubai Light" panose="020B0303030403030204" pitchFamily="34" charset="-78"/>
            </a:rPr>
            <a:t> to emerging sector priorities</a:t>
          </a:r>
        </a:p>
      </dsp:txBody>
      <dsp:txXfrm>
        <a:off x="6362461" y="3351344"/>
        <a:ext cx="1358966" cy="1230308"/>
      </dsp:txXfrm>
    </dsp:sp>
    <dsp:sp modelId="{BDAC98FB-3360-4391-AF98-CFDABF322D72}">
      <dsp:nvSpPr>
        <dsp:cNvPr id="0" name=""/>
        <dsp:cNvSpPr/>
      </dsp:nvSpPr>
      <dsp:spPr>
        <a:xfrm>
          <a:off x="4007866" y="4146016"/>
          <a:ext cx="950848" cy="857361"/>
        </a:xfrm>
        <a:prstGeom prst="hexagon">
          <a:avLst>
            <a:gd name="adj" fmla="val 28900"/>
            <a:gd name="vf" fmla="val 115470"/>
          </a:avLst>
        </a:prstGeom>
        <a:solidFill>
          <a:srgbClr val="00A6B2">
            <a:alpha val="50000"/>
          </a:srgbClr>
        </a:solidFill>
        <a:ln>
          <a:noFill/>
        </a:ln>
        <a:effectLst/>
      </dsp:spPr>
      <dsp:style>
        <a:lnRef idx="0">
          <a:scrgbClr r="0" g="0" b="0"/>
        </a:lnRef>
        <a:fillRef idx="1">
          <a:scrgbClr r="0" g="0" b="0"/>
        </a:fillRef>
        <a:effectRef idx="0">
          <a:scrgbClr r="0" g="0" b="0"/>
        </a:effectRef>
        <a:fontRef idx="minor"/>
      </dsp:style>
    </dsp:sp>
    <dsp:sp modelId="{222CD0CB-5C26-4944-8FA0-5124BC8E5FE9}">
      <dsp:nvSpPr>
        <dsp:cNvPr id="0" name=""/>
        <dsp:cNvSpPr/>
      </dsp:nvSpPr>
      <dsp:spPr>
        <a:xfrm>
          <a:off x="4200146" y="4082478"/>
          <a:ext cx="2065252" cy="1869728"/>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Dubai Light" panose="020B0303030403030204" pitchFamily="34" charset="-78"/>
              <a:cs typeface="Dubai Light" panose="020B0303030403030204" pitchFamily="34" charset="-78"/>
            </a:rPr>
            <a:t>Engaging</a:t>
          </a:r>
          <a:r>
            <a:rPr lang="en-US" sz="1400" kern="1200" dirty="0">
              <a:latin typeface="Dubai Light" panose="020B0303030403030204" pitchFamily="34" charset="-78"/>
              <a:cs typeface="Dubai Light" panose="020B0303030403030204" pitchFamily="34" charset="-78"/>
            </a:rPr>
            <a:t> with other key stakeholder groups</a:t>
          </a:r>
        </a:p>
      </dsp:txBody>
      <dsp:txXfrm>
        <a:off x="4553289" y="4402188"/>
        <a:ext cx="1358966" cy="1230308"/>
      </dsp:txXfrm>
    </dsp:sp>
    <dsp:sp modelId="{465F00AA-DEF7-4F4C-AE88-176792CA419C}">
      <dsp:nvSpPr>
        <dsp:cNvPr id="0" name=""/>
        <dsp:cNvSpPr/>
      </dsp:nvSpPr>
      <dsp:spPr>
        <a:xfrm>
          <a:off x="2930538" y="2683639"/>
          <a:ext cx="950848" cy="857361"/>
        </a:xfrm>
        <a:prstGeom prst="hexagon">
          <a:avLst>
            <a:gd name="adj" fmla="val 28900"/>
            <a:gd name="vf" fmla="val 115470"/>
          </a:avLst>
        </a:prstGeom>
        <a:solidFill>
          <a:srgbClr val="00A6B2">
            <a:alpha val="50000"/>
          </a:srgbClr>
        </a:solidFill>
        <a:ln>
          <a:noFill/>
        </a:ln>
        <a:effectLst/>
      </dsp:spPr>
      <dsp:style>
        <a:lnRef idx="0">
          <a:scrgbClr r="0" g="0" b="0"/>
        </a:lnRef>
        <a:fillRef idx="1">
          <a:scrgbClr r="0" g="0" b="0"/>
        </a:fillRef>
        <a:effectRef idx="0">
          <a:scrgbClr r="0" g="0" b="0"/>
        </a:effectRef>
        <a:fontRef idx="minor"/>
      </dsp:style>
    </dsp:sp>
    <dsp:sp modelId="{78DCB57F-8FBE-40AD-945C-A8DC270ED70F}">
      <dsp:nvSpPr>
        <dsp:cNvPr id="0" name=""/>
        <dsp:cNvSpPr/>
      </dsp:nvSpPr>
      <dsp:spPr>
        <a:xfrm>
          <a:off x="2382575" y="3032808"/>
          <a:ext cx="2065252" cy="1869728"/>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Dubai Light" panose="020B0303030403030204" pitchFamily="34" charset="-78"/>
              <a:cs typeface="Dubai Light" panose="020B0303030403030204" pitchFamily="34" charset="-78"/>
            </a:rPr>
            <a:t>Enhancing visibility </a:t>
          </a:r>
          <a:r>
            <a:rPr lang="en-US" sz="1400" b="0" kern="1200" dirty="0">
              <a:latin typeface="Dubai Light" panose="020B0303030403030204" pitchFamily="34" charset="-78"/>
              <a:cs typeface="Dubai Light" panose="020B0303030403030204" pitchFamily="34" charset="-78"/>
            </a:rPr>
            <a:t>and</a:t>
          </a:r>
          <a:r>
            <a:rPr lang="en-US" sz="1400" b="1" kern="1200" dirty="0">
              <a:latin typeface="Dubai Light" panose="020B0303030403030204" pitchFamily="34" charset="-78"/>
              <a:cs typeface="Dubai Light" panose="020B0303030403030204" pitchFamily="34" charset="-78"/>
            </a:rPr>
            <a:t> awareness </a:t>
          </a:r>
          <a:r>
            <a:rPr lang="en-US" sz="1400" kern="1200" dirty="0">
              <a:latin typeface="Dubai Light" panose="020B0303030403030204" pitchFamily="34" charset="-78"/>
              <a:cs typeface="Dubai Light" panose="020B0303030403030204" pitchFamily="34" charset="-78"/>
            </a:rPr>
            <a:t>of Partnership priorities and activities</a:t>
          </a:r>
        </a:p>
      </dsp:txBody>
      <dsp:txXfrm>
        <a:off x="2735718" y="3352518"/>
        <a:ext cx="1358966" cy="1230308"/>
      </dsp:txXfrm>
    </dsp:sp>
    <dsp:sp modelId="{8ACBADC1-DE5E-4F68-B495-749B7C3CA02E}">
      <dsp:nvSpPr>
        <dsp:cNvPr id="0" name=""/>
        <dsp:cNvSpPr/>
      </dsp:nvSpPr>
      <dsp:spPr>
        <a:xfrm>
          <a:off x="2382575" y="965755"/>
          <a:ext cx="2065252" cy="1869728"/>
        </a:xfrm>
        <a:prstGeom prst="hexagon">
          <a:avLst>
            <a:gd name="adj" fmla="val 28570"/>
            <a:gd name="vf" fmla="val 115470"/>
          </a:avLst>
        </a:prstGeom>
        <a:solidFill>
          <a:srgbClr val="00A6B2">
            <a:alpha val="80000"/>
          </a:srgbClr>
        </a:solidFill>
        <a:ln w="12700" cap="flat" cmpd="sng" algn="ctr">
          <a:solidFill>
            <a:srgbClr val="0063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Dubai Light" panose="020B0303030403030204" pitchFamily="34" charset="-78"/>
              <a:cs typeface="Dubai Light" panose="020B0303030403030204" pitchFamily="34" charset="-78"/>
            </a:rPr>
            <a:t>Planning</a:t>
          </a:r>
          <a:r>
            <a:rPr lang="en-US" sz="1400" kern="1200" dirty="0">
              <a:latin typeface="Dubai Light" panose="020B0303030403030204" pitchFamily="34" charset="-78"/>
              <a:cs typeface="Dubai Light" panose="020B0303030403030204" pitchFamily="34" charset="-78"/>
            </a:rPr>
            <a:t> for </a:t>
          </a:r>
          <a:r>
            <a:rPr lang="en-US" sz="1400" b="1" kern="1200" dirty="0">
              <a:latin typeface="Dubai Light" panose="020B0303030403030204" pitchFamily="34" charset="-78"/>
              <a:cs typeface="Dubai Light" panose="020B0303030403030204" pitchFamily="34" charset="-78"/>
            </a:rPr>
            <a:t>implementation</a:t>
          </a:r>
          <a:r>
            <a:rPr lang="en-US" sz="1400" kern="1200" dirty="0">
              <a:latin typeface="Dubai Light" panose="020B0303030403030204" pitchFamily="34" charset="-78"/>
              <a:cs typeface="Dubai Light" panose="020B0303030403030204" pitchFamily="34" charset="-78"/>
            </a:rPr>
            <a:t> and future priorities</a:t>
          </a:r>
        </a:p>
      </dsp:txBody>
      <dsp:txXfrm>
        <a:off x="2735718" y="1285465"/>
        <a:ext cx="1358966" cy="1230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90E2F-34C7-46E2-9AE5-C753747DD30B}">
      <dsp:nvSpPr>
        <dsp:cNvPr id="0" name=""/>
        <dsp:cNvSpPr/>
      </dsp:nvSpPr>
      <dsp:spPr>
        <a:xfrm>
          <a:off x="0" y="0"/>
          <a:ext cx="7863365" cy="911565"/>
        </a:xfrm>
        <a:prstGeom prst="roundRect">
          <a:avLst>
            <a:gd name="adj" fmla="val 10000"/>
          </a:avLst>
        </a:prstGeom>
        <a:solidFill>
          <a:srgbClr val="00D2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Dubai Light" panose="020B0303030403030204" pitchFamily="34" charset="-78"/>
              <a:cs typeface="Dubai Light" panose="020B0303030403030204" pitchFamily="34" charset="-78"/>
            </a:rPr>
            <a:t>Complete &amp; Validate Deliverables</a:t>
          </a:r>
        </a:p>
      </dsp:txBody>
      <dsp:txXfrm>
        <a:off x="1663829" y="0"/>
        <a:ext cx="6199535" cy="911565"/>
      </dsp:txXfrm>
    </dsp:sp>
    <dsp:sp modelId="{E496A2BA-AC56-443E-AD05-33F2AD9F46BF}">
      <dsp:nvSpPr>
        <dsp:cNvPr id="0" name=""/>
        <dsp:cNvSpPr/>
      </dsp:nvSpPr>
      <dsp:spPr>
        <a:xfrm>
          <a:off x="222726" y="39616"/>
          <a:ext cx="1309533" cy="832331"/>
        </a:xfrm>
        <a:prstGeom prst="roundRect">
          <a:avLst>
            <a:gd name="adj" fmla="val 10000"/>
          </a:avLst>
        </a:prstGeom>
        <a:blipFill dpi="0"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rcRect/>
          <a:stretch>
            <a:fillRect l="16225" r="1622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ACE24-6EB5-4CA6-8780-C342AE01F5BA}">
      <dsp:nvSpPr>
        <dsp:cNvPr id="0" name=""/>
        <dsp:cNvSpPr/>
      </dsp:nvSpPr>
      <dsp:spPr>
        <a:xfrm>
          <a:off x="0" y="979458"/>
          <a:ext cx="7863365" cy="911565"/>
        </a:xfrm>
        <a:prstGeom prst="roundRect">
          <a:avLst>
            <a:gd name="adj" fmla="val 10000"/>
          </a:avLst>
        </a:prstGeom>
        <a:solidFill>
          <a:srgbClr val="00BA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Dubai Light" panose="020B0303030403030204" pitchFamily="34" charset="-78"/>
              <a:cs typeface="Dubai Light" panose="020B0303030403030204" pitchFamily="34" charset="-78"/>
            </a:rPr>
            <a:t>Provide Technical Assistance &amp; Capacity Building </a:t>
          </a:r>
        </a:p>
      </dsp:txBody>
      <dsp:txXfrm>
        <a:off x="1663829" y="979458"/>
        <a:ext cx="6199535" cy="911565"/>
      </dsp:txXfrm>
    </dsp:sp>
    <dsp:sp modelId="{CC73F3C2-C29B-4B13-8451-49A444DF4D17}">
      <dsp:nvSpPr>
        <dsp:cNvPr id="0" name=""/>
        <dsp:cNvSpPr/>
      </dsp:nvSpPr>
      <dsp:spPr>
        <a:xfrm>
          <a:off x="257419" y="1013744"/>
          <a:ext cx="1240147" cy="856878"/>
        </a:xfrm>
        <a:prstGeom prst="roundRect">
          <a:avLst>
            <a:gd name="adj" fmla="val 10000"/>
          </a:avLst>
        </a:prstGeom>
        <a:blipFill dpi="0" rotWithShape="1">
          <a:blip xmlns:r="http://schemas.openxmlformats.org/officeDocument/2006/relationships" r:embed="rId2">
            <a:duotone>
              <a:schemeClr val="accent1">
                <a:hueOff val="13094"/>
                <a:satOff val="-723"/>
                <a:lumOff val="2792"/>
                <a:alphaOff val="0"/>
                <a:shade val="20000"/>
                <a:satMod val="200000"/>
              </a:schemeClr>
              <a:schemeClr val="accent1">
                <a:hueOff val="13094"/>
                <a:satOff val="-723"/>
                <a:lumOff val="2792"/>
                <a:alphaOff val="0"/>
                <a:tint val="12000"/>
                <a:satMod val="190000"/>
              </a:schemeClr>
            </a:duotone>
          </a:blip>
          <a:srcRect/>
          <a:stretch>
            <a:fillRect l="13282" r="1328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38DCB-4E9F-4D5D-B29B-40E0D380711A}">
      <dsp:nvSpPr>
        <dsp:cNvPr id="0" name=""/>
        <dsp:cNvSpPr/>
      </dsp:nvSpPr>
      <dsp:spPr>
        <a:xfrm>
          <a:off x="0" y="2005443"/>
          <a:ext cx="7863365" cy="911565"/>
        </a:xfrm>
        <a:prstGeom prst="roundRect">
          <a:avLst>
            <a:gd name="adj" fmla="val 10000"/>
          </a:avLst>
        </a:prstGeom>
        <a:solidFill>
          <a:srgbClr val="00A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Dubai Light" panose="020B0303030403030204" pitchFamily="34" charset="-78"/>
              <a:cs typeface="Dubai Light" panose="020B0303030403030204" pitchFamily="34" charset="-78"/>
            </a:rPr>
            <a:t>Focus on Data Security &amp; Best Practices</a:t>
          </a:r>
        </a:p>
      </dsp:txBody>
      <dsp:txXfrm>
        <a:off x="1663829" y="2005443"/>
        <a:ext cx="6199535" cy="911565"/>
      </dsp:txXfrm>
    </dsp:sp>
    <dsp:sp modelId="{51E2769B-9AE8-4586-BBB9-1716B48EC9CD}">
      <dsp:nvSpPr>
        <dsp:cNvPr id="0" name=""/>
        <dsp:cNvSpPr/>
      </dsp:nvSpPr>
      <dsp:spPr>
        <a:xfrm>
          <a:off x="248746" y="2031142"/>
          <a:ext cx="1257493" cy="860167"/>
        </a:xfrm>
        <a:prstGeom prst="roundRect">
          <a:avLst>
            <a:gd name="adj" fmla="val 10000"/>
          </a:avLst>
        </a:prstGeom>
        <a:blipFill dpi="0" rotWithShape="1">
          <a:blip xmlns:r="http://schemas.openxmlformats.org/officeDocument/2006/relationships" r:embed="rId3">
            <a:duotone>
              <a:schemeClr val="accent1">
                <a:hueOff val="26189"/>
                <a:satOff val="-1446"/>
                <a:lumOff val="5583"/>
                <a:alphaOff val="0"/>
                <a:shade val="20000"/>
                <a:satMod val="200000"/>
              </a:schemeClr>
              <a:schemeClr val="accent1">
                <a:hueOff val="26189"/>
                <a:satOff val="-1446"/>
                <a:lumOff val="5583"/>
                <a:alphaOff val="0"/>
                <a:tint val="12000"/>
                <a:satMod val="190000"/>
              </a:schemeClr>
            </a:duotone>
          </a:blip>
          <a:srcRect/>
          <a:stretch>
            <a:fillRect l="13650" r="136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7C493B-1080-404D-9A18-E49C32D86BE4}">
      <dsp:nvSpPr>
        <dsp:cNvPr id="0" name=""/>
        <dsp:cNvSpPr/>
      </dsp:nvSpPr>
      <dsp:spPr>
        <a:xfrm>
          <a:off x="0" y="3008164"/>
          <a:ext cx="7863365" cy="911565"/>
        </a:xfrm>
        <a:prstGeom prst="roundRect">
          <a:avLst>
            <a:gd name="adj" fmla="val 10000"/>
          </a:avLst>
        </a:prstGeom>
        <a:solidFill>
          <a:srgbClr val="008F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Dubai Light" panose="020B0303030403030204" pitchFamily="34" charset="-78"/>
              <a:cs typeface="Dubai Light" panose="020B0303030403030204" pitchFamily="34" charset="-78"/>
            </a:rPr>
            <a:t>Expand Opportunities in Value-Based Payment Arrangements to Promote Health Equity</a:t>
          </a:r>
        </a:p>
      </dsp:txBody>
      <dsp:txXfrm>
        <a:off x="1663829" y="3008164"/>
        <a:ext cx="6199535" cy="911565"/>
      </dsp:txXfrm>
    </dsp:sp>
    <dsp:sp modelId="{B3DC9AD9-BF59-476D-9599-CD56A426B67E}">
      <dsp:nvSpPr>
        <dsp:cNvPr id="0" name=""/>
        <dsp:cNvSpPr/>
      </dsp:nvSpPr>
      <dsp:spPr>
        <a:xfrm>
          <a:off x="179564" y="3009083"/>
          <a:ext cx="1274635" cy="909727"/>
        </a:xfrm>
        <a:prstGeom prst="roundRect">
          <a:avLst>
            <a:gd name="adj" fmla="val 10000"/>
          </a:avLst>
        </a:prstGeom>
        <a:blipFill dpi="0" rotWithShape="1">
          <a:blip xmlns:r="http://schemas.openxmlformats.org/officeDocument/2006/relationships" r:embed="rId4">
            <a:duotone>
              <a:schemeClr val="accent1">
                <a:hueOff val="39283"/>
                <a:satOff val="-2168"/>
                <a:lumOff val="8375"/>
                <a:alphaOff val="0"/>
                <a:shade val="20000"/>
                <a:satMod val="200000"/>
              </a:schemeClr>
              <a:schemeClr val="accent1">
                <a:hueOff val="39283"/>
                <a:satOff val="-2168"/>
                <a:lumOff val="8375"/>
                <a:alphaOff val="0"/>
                <a:tint val="12000"/>
                <a:satMod val="190000"/>
              </a:schemeClr>
            </a:duotone>
          </a:blip>
          <a:srcRect/>
          <a:stretch>
            <a:fillRect l="12072" r="1207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74ADA-3059-4F00-9AC2-1B255D823E66}">
      <dsp:nvSpPr>
        <dsp:cNvPr id="0" name=""/>
        <dsp:cNvSpPr/>
      </dsp:nvSpPr>
      <dsp:spPr>
        <a:xfrm>
          <a:off x="0" y="4020758"/>
          <a:ext cx="7863365" cy="911565"/>
        </a:xfrm>
        <a:prstGeom prst="roundRect">
          <a:avLst>
            <a:gd name="adj" fmla="val 10000"/>
          </a:avLst>
        </a:prstGeom>
        <a:solidFill>
          <a:srgbClr val="0075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Dubai Light" panose="020B0303030403030204" pitchFamily="34" charset="-78"/>
              <a:cs typeface="Dubai Light" panose="020B0303030403030204" pitchFamily="34" charset="-78"/>
            </a:rPr>
            <a:t>Build Awareness &amp; Engagement </a:t>
          </a:r>
        </a:p>
      </dsp:txBody>
      <dsp:txXfrm>
        <a:off x="1663829" y="4020758"/>
        <a:ext cx="6199535" cy="911565"/>
      </dsp:txXfrm>
    </dsp:sp>
    <dsp:sp modelId="{5D39A2B2-DC65-48FB-801F-CEBE7CE34D31}">
      <dsp:nvSpPr>
        <dsp:cNvPr id="0" name=""/>
        <dsp:cNvSpPr/>
      </dsp:nvSpPr>
      <dsp:spPr>
        <a:xfrm>
          <a:off x="118678" y="4012811"/>
          <a:ext cx="1344195" cy="919513"/>
        </a:xfrm>
        <a:prstGeom prst="roundRect">
          <a:avLst>
            <a:gd name="adj" fmla="val 10000"/>
          </a:avLst>
        </a:prstGeom>
        <a:blipFill dpi="0" rotWithShape="1">
          <a:blip xmlns:r="http://schemas.openxmlformats.org/officeDocument/2006/relationships" r:embed="rId5">
            <a:duotone>
              <a:schemeClr val="accent1">
                <a:hueOff val="52377"/>
                <a:satOff val="-2891"/>
                <a:lumOff val="11166"/>
                <a:alphaOff val="0"/>
                <a:shade val="20000"/>
                <a:satMod val="200000"/>
              </a:schemeClr>
              <a:schemeClr val="accent1">
                <a:hueOff val="52377"/>
                <a:satOff val="-2891"/>
                <a:lumOff val="11166"/>
                <a:alphaOff val="0"/>
                <a:tint val="12000"/>
                <a:satMod val="190000"/>
              </a:schemeClr>
            </a:duotone>
          </a:blip>
          <a:srcRect/>
          <a:stretch>
            <a:fillRect l="19218" r="1921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80E3-D9E9-B648-BF17-453A922A4831}">
      <dsp:nvSpPr>
        <dsp:cNvPr id="0" name=""/>
        <dsp:cNvSpPr/>
      </dsp:nvSpPr>
      <dsp:spPr>
        <a:xfrm>
          <a:off x="8368" y="1720770"/>
          <a:ext cx="3317510" cy="1459706"/>
        </a:xfrm>
        <a:prstGeom prst="chevron">
          <a:avLst/>
        </a:prstGeom>
        <a:solidFill>
          <a:srgbClr val="00A6B2"/>
        </a:solidFill>
        <a:ln w="12700" cap="flat" cmpd="sng" algn="ctr">
          <a:solidFill>
            <a:srgbClr val="00A6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2012: </a:t>
          </a:r>
          <a:br>
            <a:rPr lang="en-US" sz="1800" kern="1200" dirty="0"/>
          </a:br>
          <a:r>
            <a:rPr lang="en-US" sz="1800" kern="1200" dirty="0"/>
            <a:t>Community Care Transitions Program (CCTP)</a:t>
          </a:r>
        </a:p>
      </dsp:txBody>
      <dsp:txXfrm>
        <a:off x="738221" y="1720770"/>
        <a:ext cx="1857804" cy="1459706"/>
      </dsp:txXfrm>
    </dsp:sp>
    <dsp:sp modelId="{ED9A2AA5-38A7-3149-84E8-AA28E6342C78}">
      <dsp:nvSpPr>
        <dsp:cNvPr id="0" name=""/>
        <dsp:cNvSpPr/>
      </dsp:nvSpPr>
      <dsp:spPr>
        <a:xfrm>
          <a:off x="2960952" y="1720770"/>
          <a:ext cx="3317510" cy="1459706"/>
        </a:xfrm>
        <a:prstGeom prst="chevron">
          <a:avLst/>
        </a:prstGeom>
        <a:solidFill>
          <a:srgbClr val="00A6B2"/>
        </a:solidFill>
        <a:ln w="12700" cap="flat" cmpd="sng" algn="ctr">
          <a:solidFill>
            <a:srgbClr val="00A6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2014: </a:t>
          </a:r>
          <a:br>
            <a:rPr lang="en-US" sz="1800" kern="1200" dirty="0"/>
          </a:br>
          <a:r>
            <a:rPr lang="en-US" sz="1800" kern="1200" dirty="0"/>
            <a:t>CMMI Demonstration: YMCA of the USA for National DPP</a:t>
          </a:r>
        </a:p>
      </dsp:txBody>
      <dsp:txXfrm>
        <a:off x="3690805" y="1720770"/>
        <a:ext cx="1857804" cy="1459706"/>
      </dsp:txXfrm>
    </dsp:sp>
    <dsp:sp modelId="{1BFF4E38-133A-6043-8ED2-2F478C3F2AF8}">
      <dsp:nvSpPr>
        <dsp:cNvPr id="0" name=""/>
        <dsp:cNvSpPr/>
      </dsp:nvSpPr>
      <dsp:spPr>
        <a:xfrm>
          <a:off x="5913536" y="1720770"/>
          <a:ext cx="3317510" cy="1459706"/>
        </a:xfrm>
        <a:prstGeom prst="chevron">
          <a:avLst/>
        </a:prstGeom>
        <a:solidFill>
          <a:srgbClr val="00A6B2"/>
        </a:solidFill>
        <a:ln w="12700" cap="flat" cmpd="sng" algn="ctr">
          <a:solidFill>
            <a:srgbClr val="00A6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2017: Accountable Health Communities Model</a:t>
          </a:r>
        </a:p>
      </dsp:txBody>
      <dsp:txXfrm>
        <a:off x="6643389" y="1720770"/>
        <a:ext cx="1857804" cy="1459706"/>
      </dsp:txXfrm>
    </dsp:sp>
    <dsp:sp modelId="{AC299675-0654-7649-BF04-5CCD17E8BB1C}">
      <dsp:nvSpPr>
        <dsp:cNvPr id="0" name=""/>
        <dsp:cNvSpPr/>
      </dsp:nvSpPr>
      <dsp:spPr>
        <a:xfrm>
          <a:off x="8866121" y="1720770"/>
          <a:ext cx="3317510" cy="1459706"/>
        </a:xfrm>
        <a:prstGeom prst="chevron">
          <a:avLst/>
        </a:prstGeom>
        <a:solidFill>
          <a:srgbClr val="00A6B2"/>
        </a:solidFill>
        <a:ln w="12700" cap="flat" cmpd="sng" algn="ctr">
          <a:solidFill>
            <a:srgbClr val="00A6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2018: </a:t>
          </a:r>
          <a:br>
            <a:rPr lang="en-US" sz="1800" kern="1200" dirty="0"/>
          </a:br>
          <a:r>
            <a:rPr lang="en-US" sz="1800" kern="1200" dirty="0"/>
            <a:t>CHRONIC Care Act – Special Supplemental Benefits (SSBCI)</a:t>
          </a:r>
        </a:p>
      </dsp:txBody>
      <dsp:txXfrm>
        <a:off x="9595974" y="1720770"/>
        <a:ext cx="1857804" cy="14597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2214B-79B5-4F96-95CD-EC7F1AEFBF65}">
      <dsp:nvSpPr>
        <dsp:cNvPr id="0" name=""/>
        <dsp:cNvSpPr/>
      </dsp:nvSpPr>
      <dsp:spPr>
        <a:xfrm>
          <a:off x="444398" y="466"/>
          <a:ext cx="3076205" cy="18457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Dubai Light" panose="020B0303030403030204" pitchFamily="34" charset="-78"/>
              <a:cs typeface="Dubai Light" panose="020B0303030403030204" pitchFamily="34" charset="-78"/>
            </a:rPr>
            <a:t>Social conditions significantly affect health and wellbeing, at the individual and population level</a:t>
          </a:r>
        </a:p>
      </dsp:txBody>
      <dsp:txXfrm>
        <a:off x="444398" y="466"/>
        <a:ext cx="3076205" cy="1845723"/>
      </dsp:txXfrm>
    </dsp:sp>
    <dsp:sp modelId="{1B897C16-4E34-4839-8F0C-945CA8EB6800}">
      <dsp:nvSpPr>
        <dsp:cNvPr id="0" name=""/>
        <dsp:cNvSpPr/>
      </dsp:nvSpPr>
      <dsp:spPr>
        <a:xfrm>
          <a:off x="3828224" y="466"/>
          <a:ext cx="3076205" cy="18457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Dubai Light" panose="020B0303030403030204" pitchFamily="34" charset="-78"/>
              <a:cs typeface="Dubai Light" panose="020B0303030403030204" pitchFamily="34" charset="-78"/>
            </a:rPr>
            <a:t>CBOs provide important social care services, inclusive of care coordination</a:t>
          </a:r>
        </a:p>
      </dsp:txBody>
      <dsp:txXfrm>
        <a:off x="3828224" y="466"/>
        <a:ext cx="3076205" cy="1845723"/>
      </dsp:txXfrm>
    </dsp:sp>
    <dsp:sp modelId="{F51D0762-D1CA-4B1E-AC21-41B88C7C70D0}">
      <dsp:nvSpPr>
        <dsp:cNvPr id="0" name=""/>
        <dsp:cNvSpPr/>
      </dsp:nvSpPr>
      <dsp:spPr>
        <a:xfrm>
          <a:off x="7212050" y="466"/>
          <a:ext cx="3076205" cy="18457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Dubai Light" panose="020B0303030403030204" pitchFamily="34" charset="-78"/>
              <a:cs typeface="Dubai Light" panose="020B0303030403030204" pitchFamily="34" charset="-78"/>
            </a:rPr>
            <a:t>The integration of social care and healthcare is best managed through a multi-stakeholder health and social care ecosystem (HSC Ecosystem)</a:t>
          </a:r>
        </a:p>
      </dsp:txBody>
      <dsp:txXfrm>
        <a:off x="7212050" y="466"/>
        <a:ext cx="3076205" cy="1845723"/>
      </dsp:txXfrm>
    </dsp:sp>
    <dsp:sp modelId="{C93BE9E4-D238-4A79-824E-8540CBAB9542}">
      <dsp:nvSpPr>
        <dsp:cNvPr id="0" name=""/>
        <dsp:cNvSpPr/>
      </dsp:nvSpPr>
      <dsp:spPr>
        <a:xfrm>
          <a:off x="444398" y="2231302"/>
          <a:ext cx="3076205" cy="18457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Dubai Light" panose="020B0303030403030204" pitchFamily="34" charset="-78"/>
              <a:cs typeface="Dubai Light" panose="020B0303030403030204" pitchFamily="34" charset="-78"/>
            </a:rPr>
            <a:t>CBOs and other community representatives must play a central role in the design and governance of the local HSC Ecosystem</a:t>
          </a:r>
        </a:p>
      </dsp:txBody>
      <dsp:txXfrm>
        <a:off x="444398" y="2231302"/>
        <a:ext cx="3076205" cy="1845723"/>
      </dsp:txXfrm>
    </dsp:sp>
    <dsp:sp modelId="{7522EBDC-32C8-4B6D-823A-05DE198CFE7B}">
      <dsp:nvSpPr>
        <dsp:cNvPr id="0" name=""/>
        <dsp:cNvSpPr/>
      </dsp:nvSpPr>
      <dsp:spPr>
        <a:xfrm>
          <a:off x="3828224" y="2231302"/>
          <a:ext cx="3076205" cy="18457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Dubai Light" panose="020B0303030403030204" pitchFamily="34" charset="-78"/>
              <a:cs typeface="Dubai Light" panose="020B0303030403030204" pitchFamily="34" charset="-78"/>
            </a:rPr>
            <a:t>The HSC Ecosystem requires payment for contracted services through an operational infrastructure, such as a community care hub</a:t>
          </a:r>
        </a:p>
      </dsp:txBody>
      <dsp:txXfrm>
        <a:off x="3828224" y="2231302"/>
        <a:ext cx="3076205" cy="1845723"/>
      </dsp:txXfrm>
    </dsp:sp>
    <dsp:sp modelId="{9D748BDD-CCDB-4C13-A1D4-1F1E41AF0379}">
      <dsp:nvSpPr>
        <dsp:cNvPr id="0" name=""/>
        <dsp:cNvSpPr/>
      </dsp:nvSpPr>
      <dsp:spPr>
        <a:xfrm>
          <a:off x="7212050" y="2153809"/>
          <a:ext cx="3076205" cy="2000708"/>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en-US" sz="1750" kern="1200" dirty="0">
              <a:solidFill>
                <a:schemeClr val="tx1"/>
              </a:solidFill>
              <a:latin typeface="Dubai Light" panose="020B0303030403030204" pitchFamily="34" charset="-78"/>
              <a:cs typeface="Dubai Light" panose="020B0303030403030204" pitchFamily="34" charset="-78"/>
            </a:rPr>
            <a:t>The HSC Ecosystem should fairly compensate CBOs for social care services through blending and braiding of existing funding and new healthcare payment models, consistent with regulations</a:t>
          </a:r>
        </a:p>
      </dsp:txBody>
      <dsp:txXfrm>
        <a:off x="7212050" y="2153809"/>
        <a:ext cx="3076205" cy="200070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EF318D-05E2-4674-B561-6FB0F638FE38}" type="datetimeFigureOut">
              <a:rPr lang="en-US" smtClean="0"/>
              <a:t>8/21/2023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CEF42A-3962-424E-82AC-529AF034B5BD}" type="slidenum">
              <a:rPr lang="en-US" smtClean="0"/>
              <a:t>‹#›</a:t>
            </a:fld>
            <a:endParaRPr lang="en-US" dirty="0"/>
          </a:p>
        </p:txBody>
      </p:sp>
    </p:spTree>
    <p:extLst>
      <p:ext uri="{BB962C8B-B14F-4D97-AF65-F5344CB8AC3E}">
        <p14:creationId xmlns:p14="http://schemas.microsoft.com/office/powerpoint/2010/main" val="39525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2</a:t>
            </a:fld>
            <a:endParaRPr lang="en-US" dirty="0"/>
          </a:p>
        </p:txBody>
      </p:sp>
    </p:spTree>
    <p:extLst>
      <p:ext uri="{BB962C8B-B14F-4D97-AF65-F5344CB8AC3E}">
        <p14:creationId xmlns:p14="http://schemas.microsoft.com/office/powerpoint/2010/main" val="122954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22</a:t>
            </a:fld>
            <a:endParaRPr lang="en-US" dirty="0"/>
          </a:p>
        </p:txBody>
      </p:sp>
    </p:spTree>
    <p:extLst>
      <p:ext uri="{BB962C8B-B14F-4D97-AF65-F5344CB8AC3E}">
        <p14:creationId xmlns:p14="http://schemas.microsoft.com/office/powerpoint/2010/main" val="122954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EF42A-3962-424E-82AC-529AF034B5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10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As part of this work, the Partnership to Align Social Care has developed and is disseminating numerous resources for multi-sector stakeholders aimed at improving alignment between the health and social care ecosystems (HSCE). These include, but are not limited to, resources to help: </a:t>
            </a:r>
          </a:p>
          <a:p>
            <a:pPr marL="171450" indent="-171450">
              <a:buFont typeface="Arial" panose="020B0604020202020204" pitchFamily="34" charset="0"/>
              <a:buChar char="•"/>
            </a:pPr>
            <a:r>
              <a:rPr lang="en-US" b="1" dirty="0"/>
              <a:t>Streamline Contracting </a:t>
            </a:r>
            <a:r>
              <a:rPr lang="en-US" dirty="0"/>
              <a:t>by leveraging and augmenting existing CBO resources to provide tools for health care payers to identify and pursue contracts with CBOs and CCHs; </a:t>
            </a:r>
          </a:p>
          <a:p>
            <a:pPr marL="171450" indent="-171450">
              <a:buFont typeface="Arial" panose="020B0604020202020204" pitchFamily="34" charset="0"/>
              <a:buChar char="•"/>
            </a:pPr>
            <a:r>
              <a:rPr lang="en-US" b="1" dirty="0"/>
              <a:t>Promote Community Care Hubs</a:t>
            </a:r>
            <a:r>
              <a:rPr lang="en-US" dirty="0"/>
              <a:t> by developing shared expectations of CCH functions and capacities and enable emerging CCHs to identify strengths and gaps in capacity; and</a:t>
            </a:r>
          </a:p>
          <a:p>
            <a:pPr marL="171450" indent="-171450">
              <a:buFont typeface="Arial" panose="020B0604020202020204" pitchFamily="34" charset="0"/>
              <a:buChar char="•"/>
            </a:pPr>
            <a:r>
              <a:rPr lang="en-US" b="1" dirty="0"/>
              <a:t>Facilitate Expanded Social Care Billing </a:t>
            </a:r>
            <a:r>
              <a:rPr lang="en-US" dirty="0"/>
              <a:t>by analyzing and building upon existing leading practices to expand the landscape of opportunities for CBOs and CCHs to efficiently code and bill for social care labor and services.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EF42A-3962-424E-82AC-529AF034B5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54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10</a:t>
            </a:fld>
            <a:endParaRPr lang="en-US" dirty="0"/>
          </a:p>
        </p:txBody>
      </p:sp>
    </p:spTree>
    <p:extLst>
      <p:ext uri="{BB962C8B-B14F-4D97-AF65-F5344CB8AC3E}">
        <p14:creationId xmlns:p14="http://schemas.microsoft.com/office/powerpoint/2010/main" val="400247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11</a:t>
            </a:fld>
            <a:endParaRPr lang="en-US" dirty="0"/>
          </a:p>
        </p:txBody>
      </p:sp>
    </p:spTree>
    <p:extLst>
      <p:ext uri="{BB962C8B-B14F-4D97-AF65-F5344CB8AC3E}">
        <p14:creationId xmlns:p14="http://schemas.microsoft.com/office/powerpoint/2010/main" val="315059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12</a:t>
            </a:fld>
            <a:endParaRPr lang="en-US" dirty="0"/>
          </a:p>
        </p:txBody>
      </p:sp>
    </p:spTree>
    <p:extLst>
      <p:ext uri="{BB962C8B-B14F-4D97-AF65-F5344CB8AC3E}">
        <p14:creationId xmlns:p14="http://schemas.microsoft.com/office/powerpoint/2010/main" val="292658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EF42A-3962-424E-82AC-529AF034B5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07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Additionally, here are some links (assuming these will be included in the follow-up materials as well) to existing Partnership resources and materials.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EF42A-3962-424E-82AC-529AF034B5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0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is a brief look at some of the upcoming resources that the Partnership to Align Social Care plans to release this summer, including the suite of Contracting workgroup resources that we are starting to discuss today. </a:t>
            </a:r>
          </a:p>
          <a:p>
            <a:endParaRPr lang="en-US" dirty="0"/>
          </a:p>
          <a:p>
            <a:r>
              <a:rPr lang="en-US" dirty="0"/>
              <a:t>Additionally, we look forward to disseminating additional tools to support the implementation of CCHs and </a:t>
            </a:r>
            <a:r>
              <a:rPr lang="en-US" dirty="0" err="1"/>
              <a:t>CCNs</a:t>
            </a:r>
            <a:r>
              <a:rPr lang="en-US" dirty="0"/>
              <a:t> across the country as well as look at resources to facilitate coding and billing for social needs care labor and services.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EF42A-3962-424E-82AC-529AF034B5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35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345484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104365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15410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8E926648-856F-4529-8684-E6E758A1A905}"/>
              </a:ext>
            </a:extLst>
          </p:cNvPr>
          <p:cNvSpPr/>
          <p:nvPr userDrawn="1"/>
        </p:nvSpPr>
        <p:spPr>
          <a:xfrm>
            <a:off x="1" y="6416254"/>
            <a:ext cx="12191999" cy="441746"/>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Tree>
    <p:extLst>
      <p:ext uri="{BB962C8B-B14F-4D97-AF65-F5344CB8AC3E}">
        <p14:creationId xmlns:p14="http://schemas.microsoft.com/office/powerpoint/2010/main" val="59825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49AA-511D-B313-72BD-E92DAF9FC8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6D76A-FADC-72DE-9261-73F401F4A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242D6-C5B6-AA35-B3A3-E21B9FF31B9A}"/>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5" name="Footer Placeholder 4">
            <a:extLst>
              <a:ext uri="{FF2B5EF4-FFF2-40B4-BE49-F238E27FC236}">
                <a16:creationId xmlns:a16="http://schemas.microsoft.com/office/drawing/2014/main" id="{40F87A01-0AA9-8444-1C86-9D491C059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1C96C-D003-9EEF-F6E5-271F633A92C4}"/>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16016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8676-3570-B50D-6711-87A885686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CA3DA-DCCF-31F7-E958-8AB392EE6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2408D-9FCE-990F-2E34-12468660DC68}"/>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5" name="Footer Placeholder 4">
            <a:extLst>
              <a:ext uri="{FF2B5EF4-FFF2-40B4-BE49-F238E27FC236}">
                <a16:creationId xmlns:a16="http://schemas.microsoft.com/office/drawing/2014/main" id="{1DEB1A6A-7130-3FC6-DCDB-8A865E3D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5DF6B-8442-4525-73B1-D2B4BBAE378B}"/>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77561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FA0E-505A-8381-36C5-14131A18EB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86799-C9FC-EAA7-F3EA-E4EF8545E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BE1BE-9BA4-AC97-5D1A-23475FD7AB75}"/>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5" name="Footer Placeholder 4">
            <a:extLst>
              <a:ext uri="{FF2B5EF4-FFF2-40B4-BE49-F238E27FC236}">
                <a16:creationId xmlns:a16="http://schemas.microsoft.com/office/drawing/2014/main" id="{0B4A3A0B-0CB7-7062-C9C0-20961064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3ECEB-1BF2-B3B7-37E9-529A2BD47E00}"/>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183690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DC2B-A43A-BD11-E2B8-21A077E54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CD5191-8918-1E9E-CAC4-75E11E2CA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7B5536-F322-DD2B-3716-4DDADE0066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A2FBC-0924-405A-EC9F-B6814A074EB6}"/>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6" name="Footer Placeholder 5">
            <a:extLst>
              <a:ext uri="{FF2B5EF4-FFF2-40B4-BE49-F238E27FC236}">
                <a16:creationId xmlns:a16="http://schemas.microsoft.com/office/drawing/2014/main" id="{A3F982FE-C87B-393F-B5AB-4A6436C50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90C94-381E-1BE1-E663-03D394E50822}"/>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142409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3BD2-3E59-4F0B-85AA-6352E839DC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555B6B-808A-A545-9DFE-CB17B8846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D373E-0B22-5D93-865B-A5F7E5FC8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75A8F4-F10D-4A2C-A09D-BBE25ED51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501AA-7413-C0B2-2F61-951E6922EB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845EA-9D37-2815-AF3A-20FBFC63C304}"/>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8" name="Footer Placeholder 7">
            <a:extLst>
              <a:ext uri="{FF2B5EF4-FFF2-40B4-BE49-F238E27FC236}">
                <a16:creationId xmlns:a16="http://schemas.microsoft.com/office/drawing/2014/main" id="{15263C7E-5B6C-BEDD-9800-3856BD9711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A43B1-43AA-13CC-906C-3F05BCA204AA}"/>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2084190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5EC2-3D31-E4B7-B1E7-2F8681F44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B8BE7-DC8C-8987-D4BD-E89D86220B85}"/>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4" name="Footer Placeholder 3">
            <a:extLst>
              <a:ext uri="{FF2B5EF4-FFF2-40B4-BE49-F238E27FC236}">
                <a16:creationId xmlns:a16="http://schemas.microsoft.com/office/drawing/2014/main" id="{E86D0B1D-B945-20FA-8493-D6C1ED193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FAED58-3A04-3CB0-E064-B39DD528A582}"/>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18339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A37180-3B9C-7453-3680-C03FBDA742CF}"/>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3" name="Footer Placeholder 2">
            <a:extLst>
              <a:ext uri="{FF2B5EF4-FFF2-40B4-BE49-F238E27FC236}">
                <a16:creationId xmlns:a16="http://schemas.microsoft.com/office/drawing/2014/main" id="{6A8CC963-3A42-4E82-AEA3-5121D388B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A74B1-C741-18F2-5285-9E803F5D5860}"/>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421899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144924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814A-D1AC-F55E-25E0-D99249CD2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980EE-55F8-2025-CEB1-3D0C7AFB8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0DBA8C-3928-5EE5-E8B7-BD517B1DB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1E8BE-33F7-2D8B-1CC4-928ABB595562}"/>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6" name="Footer Placeholder 5">
            <a:extLst>
              <a:ext uri="{FF2B5EF4-FFF2-40B4-BE49-F238E27FC236}">
                <a16:creationId xmlns:a16="http://schemas.microsoft.com/office/drawing/2014/main" id="{E6A4502C-8894-67F7-3991-D084F7F23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71103-9576-36EC-D8A4-2ECCF1800746}"/>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142158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D831-EF46-05B4-FA4C-9099C6421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2AB54-9CFA-77D5-9ED0-57D576A5F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4882FB-67FE-71DC-7EAA-9105AAB13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8A93-7E32-2240-483B-15AB7FDFCFB1}"/>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6" name="Footer Placeholder 5">
            <a:extLst>
              <a:ext uri="{FF2B5EF4-FFF2-40B4-BE49-F238E27FC236}">
                <a16:creationId xmlns:a16="http://schemas.microsoft.com/office/drawing/2014/main" id="{6D4CE402-EA9D-BA1F-89A2-DF90AF32F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74D76-18E5-21F4-6093-5DD42DC8E7C7}"/>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2888350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583C-1E2B-1EAD-5BA7-ABEE4F135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1CEE2A-3385-3ED2-DA93-168FA964C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5E71B-3A48-2261-FDE3-54CCF3012E9D}"/>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5" name="Footer Placeholder 4">
            <a:extLst>
              <a:ext uri="{FF2B5EF4-FFF2-40B4-BE49-F238E27FC236}">
                <a16:creationId xmlns:a16="http://schemas.microsoft.com/office/drawing/2014/main" id="{BD0AC250-1AAF-ABA8-1081-AEE3BBE0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C0471-C4D0-19FE-0D7D-CF60C5E03D3A}"/>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3372035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F5C66-EECF-6D55-9AF1-68DEF7287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CDE4CD-5807-842F-24C2-5DADF470B5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69E8-D80F-4E5D-101A-6B5AE1A9DABF}"/>
              </a:ext>
            </a:extLst>
          </p:cNvPr>
          <p:cNvSpPr>
            <a:spLocks noGrp="1"/>
          </p:cNvSpPr>
          <p:nvPr>
            <p:ph type="dt" sz="half" idx="10"/>
          </p:nvPr>
        </p:nvSpPr>
        <p:spPr/>
        <p:txBody>
          <a:bodyPr/>
          <a:lstStyle/>
          <a:p>
            <a:fld id="{586A1F4F-8F35-4BAE-BCFB-C25907D1266E}" type="datetimeFigureOut">
              <a:rPr lang="en-US" smtClean="0"/>
              <a:t>8/21/2023</a:t>
            </a:fld>
            <a:endParaRPr lang="en-US"/>
          </a:p>
        </p:txBody>
      </p:sp>
      <p:sp>
        <p:nvSpPr>
          <p:cNvPr id="5" name="Footer Placeholder 4">
            <a:extLst>
              <a:ext uri="{FF2B5EF4-FFF2-40B4-BE49-F238E27FC236}">
                <a16:creationId xmlns:a16="http://schemas.microsoft.com/office/drawing/2014/main" id="{A20971F0-D677-74D1-8477-3C157354F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AE784-2C28-7B4F-F428-FDE3DEC77FF2}"/>
              </a:ext>
            </a:extLst>
          </p:cNvPr>
          <p:cNvSpPr>
            <a:spLocks noGrp="1"/>
          </p:cNvSpPr>
          <p:nvPr>
            <p:ph type="sldNum" sz="quarter" idx="12"/>
          </p:nvPr>
        </p:nvSpPr>
        <p:spPr/>
        <p:txBody>
          <a:bodyPr/>
          <a:lstStyle/>
          <a:p>
            <a:fld id="{E3BC15C0-8B50-489D-BAE1-586A467C7CE6}" type="slidenum">
              <a:rPr lang="en-US" smtClean="0"/>
              <a:t>‹#›</a:t>
            </a:fld>
            <a:endParaRPr lang="en-US"/>
          </a:p>
        </p:txBody>
      </p:sp>
    </p:spTree>
    <p:extLst>
      <p:ext uri="{BB962C8B-B14F-4D97-AF65-F5344CB8AC3E}">
        <p14:creationId xmlns:p14="http://schemas.microsoft.com/office/powerpoint/2010/main" val="7274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94962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295215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90261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303635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240098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4476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07EAA2-729F-5B41-9E1E-BCAD228B62F3}"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72B27C-1B39-CB43-AB69-CAF4B32B4D1D}" type="slidenum">
              <a:rPr lang="en-US" smtClean="0"/>
              <a:t>‹#›</a:t>
            </a:fld>
            <a:endParaRPr lang="en-US" dirty="0"/>
          </a:p>
        </p:txBody>
      </p:sp>
    </p:spTree>
    <p:extLst>
      <p:ext uri="{BB962C8B-B14F-4D97-AF65-F5344CB8AC3E}">
        <p14:creationId xmlns:p14="http://schemas.microsoft.com/office/powerpoint/2010/main" val="342405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Title 1">
            <a:extLst>
              <a:ext uri="{FF2B5EF4-FFF2-40B4-BE49-F238E27FC236}">
                <a16:creationId xmlns:a16="http://schemas.microsoft.com/office/drawing/2014/main" id="{BFD47300-A357-4949-AB7D-A7636746A280}"/>
              </a:ext>
            </a:extLst>
          </p:cNvPr>
          <p:cNvSpPr txBox="1">
            <a:spLocks/>
          </p:cNvSpPr>
          <p:nvPr userDrawn="1"/>
        </p:nvSpPr>
        <p:spPr>
          <a:xfrm>
            <a:off x="7560583" y="6422429"/>
            <a:ext cx="4470399" cy="3029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spc="100" dirty="0">
                <a:latin typeface="Dubai Medium" panose="020B0503030403030204" pitchFamily="34" charset="-78"/>
                <a:cs typeface="Dubai Medium" panose="020B0503030403030204" pitchFamily="34" charset="-78"/>
              </a:rPr>
              <a:t>Aligning Social Care Planning Group</a:t>
            </a:r>
          </a:p>
        </p:txBody>
      </p:sp>
      <p:cxnSp>
        <p:nvCxnSpPr>
          <p:cNvPr id="8" name="Straight Connector 7">
            <a:extLst>
              <a:ext uri="{FF2B5EF4-FFF2-40B4-BE49-F238E27FC236}">
                <a16:creationId xmlns:a16="http://schemas.microsoft.com/office/drawing/2014/main" id="{7963EF65-3FE9-499B-916F-CABC674CA947}"/>
              </a:ext>
            </a:extLst>
          </p:cNvPr>
          <p:cNvCxnSpPr>
            <a:cxnSpLocks/>
          </p:cNvCxnSpPr>
          <p:nvPr userDrawn="1"/>
        </p:nvCxnSpPr>
        <p:spPr>
          <a:xfrm>
            <a:off x="7710906" y="6381803"/>
            <a:ext cx="448109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565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4C524-5DC5-7EC7-56C9-E3FF38A1B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914C71-DCD1-3C69-37D4-DA95499BC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CEC8B-7372-D8C4-74DB-E11F42507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A1F4F-8F35-4BAE-BCFB-C25907D1266E}" type="datetimeFigureOut">
              <a:rPr lang="en-US" smtClean="0"/>
              <a:t>8/21/2023</a:t>
            </a:fld>
            <a:endParaRPr lang="en-US"/>
          </a:p>
        </p:txBody>
      </p:sp>
      <p:sp>
        <p:nvSpPr>
          <p:cNvPr id="5" name="Footer Placeholder 4">
            <a:extLst>
              <a:ext uri="{FF2B5EF4-FFF2-40B4-BE49-F238E27FC236}">
                <a16:creationId xmlns:a16="http://schemas.microsoft.com/office/drawing/2014/main" id="{68F1C843-B5A3-023C-EB3C-42F7B0CB0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ED8DE9-4180-4C0E-97A3-FD29B9883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C15C0-8B50-489D-BAE1-586A467C7CE6}" type="slidenum">
              <a:rPr lang="en-US" smtClean="0"/>
              <a:t>‹#›</a:t>
            </a:fld>
            <a:endParaRPr lang="en-US"/>
          </a:p>
        </p:txBody>
      </p:sp>
    </p:spTree>
    <p:extLst>
      <p:ext uri="{BB962C8B-B14F-4D97-AF65-F5344CB8AC3E}">
        <p14:creationId xmlns:p14="http://schemas.microsoft.com/office/powerpoint/2010/main" val="20981785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artnership2asc.org/wp-content/uploads/2023/05/Functions-of-a-Mature-Community-Care-Hub-May-2023.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hyperlink" Target="https://us06web.zoom.us/webinar/register/WN_4A_wAZWrQiSKi43Poncfeg#/registration" TargetMode="External"/><Relationship Id="rId13" Type="http://schemas.openxmlformats.org/officeDocument/2006/relationships/hyperlink" Target="https://www.partnership2asc.org/wp-content/uploads/2022/12/CCH-Webinar-3-12.6.22.pdf" TargetMode="External"/><Relationship Id="rId18" Type="http://schemas.openxmlformats.org/officeDocument/2006/relationships/hyperlink" Target="https://www.partnership2asc.org/wp-content/uploads/2023/05/5.23.23-Network-Development-Operations-Webinar-Slides.pdf" TargetMode="External"/><Relationship Id="rId3" Type="http://schemas.openxmlformats.org/officeDocument/2006/relationships/image" Target="../media/image1.jpg"/><Relationship Id="rId7" Type="http://schemas.openxmlformats.org/officeDocument/2006/relationships/hyperlink" Target="https://www.partnership2asc.org/wp-content/uploads/2023/05/Functions-of-a-Mature-Community-Care-Hub-May-2023.pdf" TargetMode="External"/><Relationship Id="rId12" Type="http://schemas.openxmlformats.org/officeDocument/2006/relationships/hyperlink" Target="https://us06web.zoom.us/webinar/register/WN_hWcCGDeMT-qqKpTwIRsN2g" TargetMode="External"/><Relationship Id="rId17" Type="http://schemas.openxmlformats.org/officeDocument/2006/relationships/hyperlink" Target="https://us06web.zoom.us/rec/play/gUlVucA7I9d06FKSMRTrq4R44XHk4Aq_7viiY-ox-spbgQsY7NyjBKaDrKdY1FrsTMsq2eGKqxhSdfKe.-kwxe2t7_Am046AJ?canPlayFromShare=true&amp;from=my_recording&amp;startTime=1682614620000&amp;componentName=rec-play&amp;originRequestUrl=https%3A%2F%2Fus06web.zoom.us%2Frec%2Fshare%2F7YrjLPtWJZxVy-NAJjyc-Jb-rArA6XDU4YI6q3jMCcbGDLL2CLJllVCQ397VAzqz.03ADUYs2OTtXd_75%3FstartTime%3D1682614620000" TargetMode="External"/><Relationship Id="rId2" Type="http://schemas.openxmlformats.org/officeDocument/2006/relationships/notesSlide" Target="../notesSlides/notesSlide8.xml"/><Relationship Id="rId16" Type="http://schemas.openxmlformats.org/officeDocument/2006/relationships/hyperlink" Target="https://www.partnership2asc.org/wp-content/uploads/2023/05/4.27.23-Contracting-IT-Webinar-Slides.pdf" TargetMode="External"/><Relationship Id="rId1" Type="http://schemas.openxmlformats.org/officeDocument/2006/relationships/slideLayout" Target="../slideLayouts/slideLayout2.xml"/><Relationship Id="rId6" Type="http://schemas.openxmlformats.org/officeDocument/2006/relationships/hyperlink" Target="https://www.partnership2asc.org/wp-content/uploads/2022/12/P2ASC-Evolution-of-Community-Care-Hub-Model-1-1.pdf" TargetMode="External"/><Relationship Id="rId11" Type="http://schemas.openxmlformats.org/officeDocument/2006/relationships/hyperlink" Target="https://communications.manatt.com/l/745343/2022-11-17/4317gx/745343/16687435750Tv7rqu2/Manatt_Presentation___A_Playbook_for_State_Medicaid_Agencies.pdf" TargetMode="External"/><Relationship Id="rId5" Type="http://schemas.openxmlformats.org/officeDocument/2006/relationships/hyperlink" Target="https://www.partnership2asc.org/cch-primer-final/" TargetMode="External"/><Relationship Id="rId15" Type="http://schemas.openxmlformats.org/officeDocument/2006/relationships/hyperlink" Target="https://us06web.zoom.us/rec/play/EtGQbcLF6DvZY1gvu9vUaj2kWC4cQFZ5k3pWyAkRARSriICJOuNBxaHTv3_V4jbUzhLkhx3MHN-e2LFh.vtRzPZliusxRsfkI?canPlayFromShare=true&amp;from=my_recording&amp;continueMode=true&amp;componentName=rec-play&amp;originRequestUrl=https%3A%2F%2Fus06web.zoom.us%2Frec%2Fshare%2FJIO_ycFSNPdAiGTLUmOsxuqFpCqCeE_Oa6rZG8n75IHBHdNhhL6xjXo5SXftT5HE.44KPYVNdvNTHM7mS" TargetMode="External"/><Relationship Id="rId10" Type="http://schemas.openxmlformats.org/officeDocument/2006/relationships/hyperlink" Target="https://www.manatt.com/insights/webinars/integrating-community-care-hubs-into-efforts-to-ad" TargetMode="External"/><Relationship Id="rId19" Type="http://schemas.openxmlformats.org/officeDocument/2006/relationships/hyperlink" Target="https://us06web.zoom.us/rec/share/RNy2IDRIlvV2tzlp99SoqA6mbazjLzP4ZKlRolGWu_T7lFlAHiiimDhoO_blDvcq.OZYf4RkjOMhAbwGG" TargetMode="External"/><Relationship Id="rId4" Type="http://schemas.openxmlformats.org/officeDocument/2006/relationships/hyperlink" Target="https://www.partnership2asc.org/medicaidplaybook2022/" TargetMode="External"/><Relationship Id="rId9" Type="http://schemas.openxmlformats.org/officeDocument/2006/relationships/hyperlink" Target="https://mcusercontent.com/6bb18a5d03c832b1050b6af18/files/ec59252d-2899-1f74-0220-1faa68ebd9fc/CCH_Webinar_1_10.27.22.pdf" TargetMode="External"/><Relationship Id="rId14" Type="http://schemas.openxmlformats.org/officeDocument/2006/relationships/hyperlink" Target="https://www.partnership2asc.org/wp-content/uploads/2023/04/4.20.23-CCH-Leadership-Development-Webinar-Slide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artnership2asc.org/" TargetMode="External"/><Relationship Id="rId4" Type="http://schemas.openxmlformats.org/officeDocument/2006/relationships/hyperlink" Target="mailto:jsimmons@picf.org"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png"/><Relationship Id="rId2" Type="http://schemas.openxmlformats.org/officeDocument/2006/relationships/hyperlink" Target="https://www.partnership2asc.org/sign-up/" TargetMode="External"/><Relationship Id="rId1" Type="http://schemas.openxmlformats.org/officeDocument/2006/relationships/slideLayout" Target="../slideLayouts/slideLayout1.xml"/><Relationship Id="rId6" Type="http://schemas.openxmlformats.org/officeDocument/2006/relationships/hyperlink" Target="https://www.linkedin.com/company/83978696" TargetMode="External"/><Relationship Id="rId5" Type="http://schemas.openxmlformats.org/officeDocument/2006/relationships/hyperlink" Target="http://www.linkedin.com/company/partnership-to-align-social-care"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linkedin.com/company/83978696" TargetMode="External"/><Relationship Id="rId5" Type="http://schemas.openxmlformats.org/officeDocument/2006/relationships/image" Target="../media/image21.png"/><Relationship Id="rId4" Type="http://schemas.openxmlformats.org/officeDocument/2006/relationships/hyperlink" Target="mailto:jsimmons@picf.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microsoft.com/office/2007/relationships/hdphoto" Target="../media/hdphoto1.wdp"/><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2010897"/>
            <a:ext cx="12191999" cy="44935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ubai Light" panose="020B0303030403030204" pitchFamily="34" charset="-78"/>
              <a:ea typeface="+mn-ea"/>
              <a:cs typeface="+mn-cs"/>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idx="4294967295"/>
          </p:nvPr>
        </p:nvSpPr>
        <p:spPr>
          <a:xfrm>
            <a:off x="923277" y="2788066"/>
            <a:ext cx="10786369" cy="3310893"/>
          </a:xfrm>
          <a:prstGeom prst="rect">
            <a:avLst/>
          </a:prstGeom>
        </p:spPr>
        <p:txBody>
          <a:bodyPr anchor="t">
            <a:noAutofit/>
          </a:bodyPr>
          <a:lstStyle/>
          <a:p>
            <a:pPr algn="ctr">
              <a:lnSpc>
                <a:spcPct val="100000"/>
              </a:lnSpc>
            </a:pPr>
            <a:br>
              <a:rPr lang="en-US" sz="4800" b="1" spc="-150" dirty="0">
                <a:solidFill>
                  <a:schemeClr val="bg1"/>
                </a:solidFill>
                <a:latin typeface="Dubai Light" panose="020B0303030403030204" pitchFamily="34" charset="-78"/>
                <a:cs typeface="Dubai Light" panose="020B0303030403030204" pitchFamily="34" charset="-78"/>
              </a:rPr>
            </a:br>
            <a:br>
              <a:rPr lang="en-US" sz="3000" b="1" spc="-150" dirty="0">
                <a:solidFill>
                  <a:schemeClr val="bg1"/>
                </a:solidFill>
                <a:latin typeface="Dubai Light" panose="020B0303030403030204" pitchFamily="34" charset="-78"/>
                <a:cs typeface="Dubai Light" panose="020B0303030403030204" pitchFamily="34" charset="-78"/>
              </a:rPr>
            </a:br>
            <a:r>
              <a:rPr lang="en-US" sz="4800" b="1" spc="-150" dirty="0">
                <a:solidFill>
                  <a:schemeClr val="bg1"/>
                </a:solidFill>
                <a:latin typeface="Dubai Light" panose="020B0303030403030204" pitchFamily="34" charset="-78"/>
                <a:cs typeface="Dubai Light" panose="020B0303030403030204" pitchFamily="34" charset="-78"/>
              </a:rPr>
              <a:t>Partnership to Align Social Care (Partnership)</a:t>
            </a:r>
            <a:br>
              <a:rPr lang="en-US" sz="4800" b="1" spc="-150" dirty="0">
                <a:solidFill>
                  <a:schemeClr val="bg1"/>
                </a:solidFill>
                <a:latin typeface="Dubai Light" panose="020B0303030403030204" pitchFamily="34" charset="-78"/>
                <a:cs typeface="Dubai Light" panose="020B0303030403030204" pitchFamily="34" charset="-78"/>
              </a:rPr>
            </a:br>
            <a:br>
              <a:rPr lang="en-US" sz="4800" b="1" spc="-150" dirty="0">
                <a:solidFill>
                  <a:schemeClr val="bg1"/>
                </a:solidFill>
                <a:latin typeface="Dubai Light" panose="020B0303030403030204" pitchFamily="34" charset="-78"/>
                <a:cs typeface="Dubai Light" panose="020B0303030403030204" pitchFamily="34" charset="-78"/>
              </a:rPr>
            </a:br>
            <a:br>
              <a:rPr lang="en-US" sz="2400" b="1" spc="-150" dirty="0">
                <a:solidFill>
                  <a:schemeClr val="bg1"/>
                </a:solidFill>
                <a:latin typeface="Dubai Light" panose="020B0303030403030204" pitchFamily="34" charset="-78"/>
                <a:cs typeface="Dubai Light" panose="020B0303030403030204" pitchFamily="34" charset="-78"/>
              </a:rPr>
            </a:br>
            <a:r>
              <a:rPr lang="en-US" sz="2400" b="1" spc="-150" dirty="0">
                <a:solidFill>
                  <a:schemeClr val="bg1"/>
                </a:solidFill>
                <a:latin typeface="Dubai Light" panose="020B0303030403030204" pitchFamily="34" charset="-78"/>
                <a:cs typeface="Dubai Light" panose="020B0303030403030204" pitchFamily="34" charset="-78"/>
              </a:rPr>
              <a:t>July 2023</a:t>
            </a:r>
            <a:br>
              <a:rPr lang="en-US" sz="2400" b="1" spc="-150" dirty="0">
                <a:solidFill>
                  <a:schemeClr val="bg1"/>
                </a:solidFill>
                <a:latin typeface="Dubai Light" panose="020B0303030403030204" pitchFamily="34" charset="-78"/>
                <a:cs typeface="Dubai Light" panose="020B0303030403030204" pitchFamily="34" charset="-78"/>
              </a:rPr>
            </a:br>
            <a:br>
              <a:rPr lang="en-US" sz="2400" b="1" spc="-150" dirty="0">
                <a:solidFill>
                  <a:schemeClr val="bg1"/>
                </a:solidFill>
                <a:latin typeface="Dubai Light" panose="020B0303030403030204" pitchFamily="34" charset="-78"/>
                <a:cs typeface="Dubai Light" panose="020B0303030403030204" pitchFamily="34" charset="-78"/>
              </a:rPr>
            </a:br>
            <a:br>
              <a:rPr lang="en-US" sz="2400" b="1" spc="-150" dirty="0">
                <a:solidFill>
                  <a:schemeClr val="bg1"/>
                </a:solidFill>
                <a:latin typeface="Dubai Light" panose="020B0303030403030204" pitchFamily="34" charset="-78"/>
                <a:cs typeface="Dubai Light" panose="020B0303030403030204" pitchFamily="34" charset="-78"/>
              </a:rPr>
            </a:br>
            <a:endParaRPr lang="en-US" sz="2400" b="1" spc="-150" dirty="0">
              <a:solidFill>
                <a:schemeClr val="bg1"/>
              </a:solidFill>
              <a:latin typeface="Dubai Light" panose="020B0303030403030204" pitchFamily="34" charset="-78"/>
              <a:cs typeface="Dubai Light" panose="020B0303030403030204" pitchFamily="34" charset="-78"/>
            </a:endParaRPr>
          </a:p>
        </p:txBody>
      </p:sp>
      <p:pic>
        <p:nvPicPr>
          <p:cNvPr id="7" name="Picture 6">
            <a:extLst>
              <a:ext uri="{FF2B5EF4-FFF2-40B4-BE49-F238E27FC236}">
                <a16:creationId xmlns:a16="http://schemas.microsoft.com/office/drawing/2014/main" id="{56B6621D-B646-4C71-B0FC-777096CE576B}"/>
              </a:ext>
            </a:extLst>
          </p:cNvPr>
          <p:cNvPicPr>
            <a:picLocks noChangeAspect="1"/>
          </p:cNvPicPr>
          <p:nvPr/>
        </p:nvPicPr>
        <p:blipFill>
          <a:blip r:embed="rId2"/>
          <a:stretch>
            <a:fillRect/>
          </a:stretch>
        </p:blipFill>
        <p:spPr>
          <a:xfrm>
            <a:off x="0" y="0"/>
            <a:ext cx="4685723" cy="2010897"/>
          </a:xfrm>
          <a:prstGeom prst="rect">
            <a:avLst/>
          </a:prstGeom>
        </p:spPr>
      </p:pic>
    </p:spTree>
    <p:extLst>
      <p:ext uri="{BB962C8B-B14F-4D97-AF65-F5344CB8AC3E}">
        <p14:creationId xmlns:p14="http://schemas.microsoft.com/office/powerpoint/2010/main" val="265439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460"/>
              </a:lnSpc>
            </a:pPr>
            <a:endParaRPr lang="en-US" sz="3600" spc="-100" dirty="0">
              <a:solidFill>
                <a:srgbClr val="0063A2"/>
              </a:solidFill>
              <a:latin typeface="Dubai Light" panose="020B0303030403030204" pitchFamily="34" charset="-78"/>
              <a:cs typeface="Dubai Light" panose="020B0303030403030204" pitchFamily="34" charset="-78"/>
            </a:endParaRPr>
          </a:p>
        </p:txBody>
      </p:sp>
      <p:sp>
        <p:nvSpPr>
          <p:cNvPr id="8" name="Rectangle 7">
            <a:extLst>
              <a:ext uri="{FF2B5EF4-FFF2-40B4-BE49-F238E27FC236}">
                <a16:creationId xmlns:a16="http://schemas.microsoft.com/office/drawing/2014/main" id="{CFDCB07B-5E08-4A7C-A3BA-79200CF459C1}"/>
              </a:ext>
            </a:extLst>
          </p:cNvPr>
          <p:cNvSpPr/>
          <p:nvPr/>
        </p:nvSpPr>
        <p:spPr>
          <a:xfrm>
            <a:off x="3067291" y="144454"/>
            <a:ext cx="6057417" cy="553998"/>
          </a:xfrm>
          <a:prstGeom prst="rect">
            <a:avLst/>
          </a:prstGeom>
        </p:spPr>
        <p:txBody>
          <a:bodyPr wrap="square">
            <a:spAutoFit/>
          </a:bodyPr>
          <a:lstStyle/>
          <a:p>
            <a:pPr algn="ctr">
              <a:spcAft>
                <a:spcPts val="600"/>
              </a:spcAft>
              <a:defRPr/>
            </a:pPr>
            <a:r>
              <a:rPr lang="en-US" sz="3000" b="1" spc="-30" dirty="0">
                <a:solidFill>
                  <a:srgbClr val="00A6B2"/>
                </a:solidFill>
                <a:latin typeface="Dubai Light" panose="020B0303030403030204" pitchFamily="34" charset="-78"/>
                <a:cs typeface="Dubai Light" panose="020B0303030403030204" pitchFamily="34" charset="-78"/>
              </a:rPr>
              <a:t>Phase One: Planning</a:t>
            </a:r>
          </a:p>
        </p:txBody>
      </p:sp>
      <p:sp>
        <p:nvSpPr>
          <p:cNvPr id="7" name="TextBox 6">
            <a:extLst>
              <a:ext uri="{FF2B5EF4-FFF2-40B4-BE49-F238E27FC236}">
                <a16:creationId xmlns:a16="http://schemas.microsoft.com/office/drawing/2014/main" id="{D3F0CB8D-A9A9-A89E-DF03-8960BCAEFF77}"/>
              </a:ext>
            </a:extLst>
          </p:cNvPr>
          <p:cNvSpPr txBox="1"/>
          <p:nvPr/>
        </p:nvSpPr>
        <p:spPr>
          <a:xfrm>
            <a:off x="653876" y="2417294"/>
            <a:ext cx="3056964" cy="1209417"/>
          </a:xfrm>
          <a:prstGeom prst="rect">
            <a:avLst/>
          </a:prstGeom>
          <a:noFill/>
        </p:spPr>
        <p:txBody>
          <a:bodyPr wrap="square" rtlCol="0">
            <a:spAutoFit/>
          </a:bodyPr>
          <a:lstStyle/>
          <a:p>
            <a:endParaRPr lang="en-US" dirty="0"/>
          </a:p>
        </p:txBody>
      </p:sp>
      <p:pic>
        <p:nvPicPr>
          <p:cNvPr id="2" name="Picture 1">
            <a:extLst>
              <a:ext uri="{FF2B5EF4-FFF2-40B4-BE49-F238E27FC236}">
                <a16:creationId xmlns:a16="http://schemas.microsoft.com/office/drawing/2014/main" id="{CF536C28-D8A8-9B56-2218-B52FA110BB4A}"/>
              </a:ext>
            </a:extLst>
          </p:cNvPr>
          <p:cNvPicPr>
            <a:picLocks noChangeAspect="1"/>
          </p:cNvPicPr>
          <p:nvPr/>
        </p:nvPicPr>
        <p:blipFill>
          <a:blip r:embed="rId3"/>
          <a:stretch>
            <a:fillRect/>
          </a:stretch>
        </p:blipFill>
        <p:spPr>
          <a:xfrm>
            <a:off x="1" y="1"/>
            <a:ext cx="3149254" cy="1351515"/>
          </a:xfrm>
          <a:prstGeom prst="rect">
            <a:avLst/>
          </a:prstGeom>
        </p:spPr>
      </p:pic>
      <p:sp>
        <p:nvSpPr>
          <p:cNvPr id="12" name="Rectangle 11">
            <a:extLst>
              <a:ext uri="{FF2B5EF4-FFF2-40B4-BE49-F238E27FC236}">
                <a16:creationId xmlns:a16="http://schemas.microsoft.com/office/drawing/2014/main" id="{AD7D031C-3B27-E8F6-ECDF-CE572D9E8C77}"/>
              </a:ext>
            </a:extLst>
          </p:cNvPr>
          <p:cNvSpPr/>
          <p:nvPr/>
        </p:nvSpPr>
        <p:spPr>
          <a:xfrm>
            <a:off x="0" y="6367916"/>
            <a:ext cx="12191999" cy="547984"/>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graphicFrame>
        <p:nvGraphicFramePr>
          <p:cNvPr id="13" name="Diagram 12">
            <a:extLst>
              <a:ext uri="{FF2B5EF4-FFF2-40B4-BE49-F238E27FC236}">
                <a16:creationId xmlns:a16="http://schemas.microsoft.com/office/drawing/2014/main" id="{FB386181-65CA-79BB-1A3D-CD984535FF7C}"/>
              </a:ext>
            </a:extLst>
          </p:cNvPr>
          <p:cNvGraphicFramePr/>
          <p:nvPr>
            <p:extLst>
              <p:ext uri="{D42A27DB-BD31-4B8C-83A1-F6EECF244321}">
                <p14:modId xmlns:p14="http://schemas.microsoft.com/office/powerpoint/2010/main" val="360679135"/>
              </p:ext>
            </p:extLst>
          </p:nvPr>
        </p:nvGraphicFramePr>
        <p:xfrm>
          <a:off x="867427" y="842904"/>
          <a:ext cx="10457146" cy="5870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633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071EC1-5573-E18D-3FA5-0D70FB2543F2}"/>
              </a:ext>
            </a:extLst>
          </p:cNvPr>
          <p:cNvPicPr>
            <a:picLocks noChangeAspect="1"/>
          </p:cNvPicPr>
          <p:nvPr/>
        </p:nvPicPr>
        <p:blipFill>
          <a:blip r:embed="rId3"/>
          <a:stretch>
            <a:fillRect/>
          </a:stretch>
        </p:blipFill>
        <p:spPr>
          <a:xfrm>
            <a:off x="1" y="1"/>
            <a:ext cx="3149254" cy="1351515"/>
          </a:xfrm>
          <a:prstGeom prst="rect">
            <a:avLst/>
          </a:prstGeom>
        </p:spPr>
      </p:pic>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460"/>
              </a:lnSpc>
            </a:pPr>
            <a:endParaRPr lang="en-US" sz="3600" spc="-100" dirty="0">
              <a:solidFill>
                <a:srgbClr val="0063A2"/>
              </a:solidFill>
              <a:latin typeface="Dubai Light" panose="020B0303030403030204" pitchFamily="34" charset="-78"/>
              <a:cs typeface="Dubai Light" panose="020B0303030403030204" pitchFamily="34" charset="-78"/>
            </a:endParaRPr>
          </a:p>
        </p:txBody>
      </p:sp>
      <p:sp>
        <p:nvSpPr>
          <p:cNvPr id="8" name="Rectangle 7">
            <a:extLst>
              <a:ext uri="{FF2B5EF4-FFF2-40B4-BE49-F238E27FC236}">
                <a16:creationId xmlns:a16="http://schemas.microsoft.com/office/drawing/2014/main" id="{CFDCB07B-5E08-4A7C-A3BA-79200CF459C1}"/>
              </a:ext>
            </a:extLst>
          </p:cNvPr>
          <p:cNvSpPr/>
          <p:nvPr/>
        </p:nvSpPr>
        <p:spPr>
          <a:xfrm>
            <a:off x="3067289" y="808420"/>
            <a:ext cx="6057417" cy="553998"/>
          </a:xfrm>
          <a:prstGeom prst="rect">
            <a:avLst/>
          </a:prstGeom>
        </p:spPr>
        <p:txBody>
          <a:bodyPr wrap="square">
            <a:spAutoFit/>
          </a:bodyPr>
          <a:lstStyle/>
          <a:p>
            <a:pPr algn="ctr">
              <a:spcAft>
                <a:spcPts val="600"/>
              </a:spcAft>
              <a:defRPr/>
            </a:pPr>
            <a:r>
              <a:rPr lang="en-US" sz="3000" b="1" spc="-30" dirty="0">
                <a:solidFill>
                  <a:srgbClr val="00A6B2"/>
                </a:solidFill>
                <a:latin typeface="Dubai Light" panose="020B0303030403030204" pitchFamily="34" charset="-78"/>
                <a:cs typeface="Dubai Light" panose="020B0303030403030204" pitchFamily="34" charset="-78"/>
              </a:rPr>
              <a:t>Phase Two: Testing &amp; Implementation</a:t>
            </a:r>
          </a:p>
        </p:txBody>
      </p:sp>
      <p:graphicFrame>
        <p:nvGraphicFramePr>
          <p:cNvPr id="7" name="Diagram 6">
            <a:extLst>
              <a:ext uri="{FF2B5EF4-FFF2-40B4-BE49-F238E27FC236}">
                <a16:creationId xmlns:a16="http://schemas.microsoft.com/office/drawing/2014/main" id="{F9DBEB6F-55F3-8F54-1294-9A4F0BF6EE0F}"/>
              </a:ext>
            </a:extLst>
          </p:cNvPr>
          <p:cNvGraphicFramePr/>
          <p:nvPr>
            <p:extLst>
              <p:ext uri="{D42A27DB-BD31-4B8C-83A1-F6EECF244321}">
                <p14:modId xmlns:p14="http://schemas.microsoft.com/office/powerpoint/2010/main" val="351171407"/>
              </p:ext>
            </p:extLst>
          </p:nvPr>
        </p:nvGraphicFramePr>
        <p:xfrm>
          <a:off x="2296632" y="1351517"/>
          <a:ext cx="7863365" cy="4932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AEFEF0F4-49D4-C8D1-2C02-C74C7E16FA25}"/>
              </a:ext>
            </a:extLst>
          </p:cNvPr>
          <p:cNvSpPr/>
          <p:nvPr/>
        </p:nvSpPr>
        <p:spPr>
          <a:xfrm>
            <a:off x="0" y="6367917"/>
            <a:ext cx="12191999" cy="547984"/>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Tree>
    <p:extLst>
      <p:ext uri="{BB962C8B-B14F-4D97-AF65-F5344CB8AC3E}">
        <p14:creationId xmlns:p14="http://schemas.microsoft.com/office/powerpoint/2010/main" val="48194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460"/>
              </a:lnSpc>
            </a:pPr>
            <a:endParaRPr lang="en-US" sz="3600" spc="-100" dirty="0">
              <a:solidFill>
                <a:srgbClr val="0063A2"/>
              </a:solidFill>
              <a:latin typeface="Dubai Light" panose="020B0303030403030204" pitchFamily="34" charset="-78"/>
              <a:cs typeface="Dubai Light" panose="020B0303030403030204" pitchFamily="34" charset="-78"/>
            </a:endParaRPr>
          </a:p>
        </p:txBody>
      </p:sp>
      <p:sp>
        <p:nvSpPr>
          <p:cNvPr id="8" name="Rectangle 7">
            <a:extLst>
              <a:ext uri="{FF2B5EF4-FFF2-40B4-BE49-F238E27FC236}">
                <a16:creationId xmlns:a16="http://schemas.microsoft.com/office/drawing/2014/main" id="{CFDCB07B-5E08-4A7C-A3BA-79200CF459C1}"/>
              </a:ext>
            </a:extLst>
          </p:cNvPr>
          <p:cNvSpPr/>
          <p:nvPr/>
        </p:nvSpPr>
        <p:spPr>
          <a:xfrm>
            <a:off x="1586488" y="1253451"/>
            <a:ext cx="9019022" cy="646331"/>
          </a:xfrm>
          <a:prstGeom prst="rect">
            <a:avLst/>
          </a:prstGeom>
        </p:spPr>
        <p:txBody>
          <a:bodyPr wrap="square">
            <a:spAutoFit/>
          </a:bodyPr>
          <a:lstStyle/>
          <a:p>
            <a:pPr algn="ctr">
              <a:spcAft>
                <a:spcPts val="600"/>
              </a:spcAft>
              <a:defRPr/>
            </a:pPr>
            <a:r>
              <a:rPr lang="en-US" sz="3600" b="1" u="sng" spc="-30" dirty="0">
                <a:solidFill>
                  <a:srgbClr val="00A6B2"/>
                </a:solidFill>
                <a:latin typeface="Dubai Light" panose="020B0303030403030204" pitchFamily="34" charset="-78"/>
                <a:cs typeface="Dubai Light" panose="020B0303030403030204" pitchFamily="34" charset="-78"/>
              </a:rPr>
              <a:t>Community Care Hub</a:t>
            </a:r>
          </a:p>
        </p:txBody>
      </p:sp>
      <p:sp>
        <p:nvSpPr>
          <p:cNvPr id="2" name="TextBox 1">
            <a:extLst>
              <a:ext uri="{FF2B5EF4-FFF2-40B4-BE49-F238E27FC236}">
                <a16:creationId xmlns:a16="http://schemas.microsoft.com/office/drawing/2014/main" id="{385EDDA2-A504-1D3D-14A4-E5470E320D28}"/>
              </a:ext>
            </a:extLst>
          </p:cNvPr>
          <p:cNvSpPr txBox="1"/>
          <p:nvPr/>
        </p:nvSpPr>
        <p:spPr>
          <a:xfrm>
            <a:off x="1030940" y="1937001"/>
            <a:ext cx="10130118" cy="4801314"/>
          </a:xfrm>
          <a:prstGeom prst="rect">
            <a:avLst/>
          </a:prstGeom>
          <a:noFill/>
        </p:spPr>
        <p:txBody>
          <a:bodyPr wrap="square" rtlCol="0">
            <a:spAutoFit/>
          </a:bodyPr>
          <a:lstStyle/>
          <a:p>
            <a:r>
              <a:rPr lang="en-US" sz="2200" dirty="0">
                <a:latin typeface="Dubai Light" panose="020B0303030403030204" pitchFamily="34" charset="-78"/>
                <a:cs typeface="Dubai Light" panose="020B0303030403030204" pitchFamily="34" charset="-78"/>
              </a:rPr>
              <a:t>The Partnership’s Community Care Hub Workgroup has developed the following definition for a </a:t>
            </a:r>
            <a:r>
              <a:rPr lang="en-US" sz="2200" b="1" dirty="0">
                <a:latin typeface="Dubai Light" panose="020B0303030403030204" pitchFamily="34" charset="-78"/>
                <a:cs typeface="Dubai Light" panose="020B0303030403030204" pitchFamily="34" charset="-78"/>
              </a:rPr>
              <a:t>Community Care Hub</a:t>
            </a:r>
            <a:r>
              <a:rPr lang="en-US" sz="2200" dirty="0">
                <a:latin typeface="Dubai Light" panose="020B0303030403030204" pitchFamily="34" charset="-78"/>
                <a:cs typeface="Dubai Light" panose="020B0303030403030204" pitchFamily="34" charset="-78"/>
              </a:rPr>
              <a:t>. This definition may continue to be updated</a:t>
            </a:r>
            <a:r>
              <a:rPr lang="en-US" sz="2200" b="1" dirty="0">
                <a:latin typeface="Dubai Light" panose="020B0303030403030204" pitchFamily="34" charset="-78"/>
                <a:cs typeface="Dubai Light" panose="020B0303030403030204" pitchFamily="34" charset="-78"/>
              </a:rPr>
              <a:t>: </a:t>
            </a:r>
          </a:p>
          <a:p>
            <a:endParaRPr lang="en-US" sz="2200" b="1" dirty="0">
              <a:latin typeface="Dubai Light" panose="020B0303030403030204" pitchFamily="34" charset="-78"/>
              <a:cs typeface="Dubai Light" panose="020B0303030403030204" pitchFamily="34" charset="-78"/>
            </a:endParaRPr>
          </a:p>
          <a:p>
            <a:endParaRPr lang="en-US" sz="1000" b="1" dirty="0">
              <a:latin typeface="Dubai Light" panose="020B0303030403030204" pitchFamily="34" charset="-78"/>
              <a:cs typeface="Dubai Light" panose="020B0303030403030204" pitchFamily="34" charset="-78"/>
            </a:endParaRPr>
          </a:p>
          <a:p>
            <a:pPr algn="ctr"/>
            <a:r>
              <a:rPr lang="en-US" sz="2200" i="1" dirty="0">
                <a:latin typeface="Dubai Light" panose="020B0303030403030204" pitchFamily="34" charset="-78"/>
                <a:cs typeface="Dubai Light" panose="020B0303030403030204" pitchFamily="34" charset="-78"/>
              </a:rPr>
              <a:t>A </a:t>
            </a:r>
            <a:r>
              <a:rPr lang="en-US" sz="2200" b="1" i="1" dirty="0">
                <a:latin typeface="Dubai Light" panose="020B0303030403030204" pitchFamily="34" charset="-78"/>
                <a:cs typeface="Dubai Light" panose="020B0303030403030204" pitchFamily="34" charset="-78"/>
              </a:rPr>
              <a:t>community-focused entity </a:t>
            </a:r>
            <a:r>
              <a:rPr lang="en-US" sz="2200" i="1" dirty="0">
                <a:latin typeface="Dubai Light" panose="020B0303030403030204" pitchFamily="34" charset="-78"/>
                <a:cs typeface="Dubai Light" panose="020B0303030403030204" pitchFamily="34" charset="-78"/>
              </a:rPr>
              <a:t>that </a:t>
            </a:r>
            <a:r>
              <a:rPr lang="en-US" sz="2200" b="1" i="1" dirty="0">
                <a:latin typeface="Dubai Light" panose="020B0303030403030204" pitchFamily="34" charset="-78"/>
                <a:cs typeface="Dubai Light" panose="020B0303030403030204" pitchFamily="34" charset="-78"/>
              </a:rPr>
              <a:t>organizes and supports a network of community-based organizations</a:t>
            </a:r>
            <a:r>
              <a:rPr lang="en-US" sz="2200" i="1" dirty="0">
                <a:latin typeface="Dubai Light" panose="020B0303030403030204" pitchFamily="34" charset="-78"/>
                <a:cs typeface="Dubai Light" panose="020B0303030403030204" pitchFamily="34" charset="-78"/>
              </a:rPr>
              <a:t> providing services to address health-related social needs. A Community Care Hub </a:t>
            </a:r>
            <a:r>
              <a:rPr lang="en-US" sz="2200" b="1" i="1" dirty="0">
                <a:latin typeface="Dubai Light" panose="020B0303030403030204" pitchFamily="34" charset="-78"/>
                <a:cs typeface="Dubai Light" panose="020B0303030403030204" pitchFamily="34" charset="-78"/>
              </a:rPr>
              <a:t>centralizes administrative functions </a:t>
            </a:r>
            <a:r>
              <a:rPr lang="en-US" sz="2200" i="1" dirty="0">
                <a:latin typeface="Dubai Light" panose="020B0303030403030204" pitchFamily="34" charset="-78"/>
                <a:cs typeface="Dubai Light" panose="020B0303030403030204" pitchFamily="34" charset="-78"/>
              </a:rPr>
              <a:t>and </a:t>
            </a:r>
            <a:r>
              <a:rPr lang="en-US" sz="2200" b="1" i="1" dirty="0">
                <a:latin typeface="Dubai Light" panose="020B0303030403030204" pitchFamily="34" charset="-78"/>
                <a:cs typeface="Dubai Light" panose="020B0303030403030204" pitchFamily="34" charset="-78"/>
              </a:rPr>
              <a:t>operational infrastructure</a:t>
            </a:r>
            <a:r>
              <a:rPr lang="en-US" sz="2200" i="1" dirty="0">
                <a:latin typeface="Dubai Light" panose="020B0303030403030204" pitchFamily="34" charset="-78"/>
                <a:cs typeface="Dubai Light" panose="020B0303030403030204" pitchFamily="34" charset="-78"/>
              </a:rPr>
              <a:t>, including but not limited to, contracting with health care organizations, payment operations, management of referrals, service delivery fidelity and compliance, technology, information security, data collection, and reporting. </a:t>
            </a:r>
            <a:br>
              <a:rPr lang="en-US" sz="2200" i="1" dirty="0">
                <a:latin typeface="Dubai Light" panose="020B0303030403030204" pitchFamily="34" charset="-78"/>
                <a:cs typeface="Dubai Light" panose="020B0303030403030204" pitchFamily="34" charset="-78"/>
              </a:rPr>
            </a:br>
            <a:endParaRPr lang="en-US" sz="1000" i="1" dirty="0">
              <a:latin typeface="Dubai Light" panose="020B0303030403030204" pitchFamily="34" charset="-78"/>
              <a:cs typeface="Dubai Light" panose="020B0303030403030204" pitchFamily="34" charset="-78"/>
            </a:endParaRPr>
          </a:p>
          <a:p>
            <a:pPr algn="ctr"/>
            <a:r>
              <a:rPr lang="en-US" sz="2200" i="1" dirty="0">
                <a:latin typeface="Dubai Light" panose="020B0303030403030204" pitchFamily="34" charset="-78"/>
                <a:cs typeface="Dubai Light" panose="020B0303030403030204" pitchFamily="34" charset="-78"/>
              </a:rPr>
              <a:t>A Community Care Hub has </a:t>
            </a:r>
            <a:r>
              <a:rPr lang="en-US" sz="2200" b="1" i="1" dirty="0">
                <a:latin typeface="Dubai Light" panose="020B0303030403030204" pitchFamily="34" charset="-78"/>
                <a:cs typeface="Dubai Light" panose="020B0303030403030204" pitchFamily="34" charset="-78"/>
              </a:rPr>
              <a:t>trusted relationships </a:t>
            </a:r>
            <a:r>
              <a:rPr lang="en-US" sz="2200" i="1" dirty="0">
                <a:latin typeface="Dubai Light" panose="020B0303030403030204" pitchFamily="34" charset="-78"/>
                <a:cs typeface="Dubai Light" panose="020B0303030403030204" pitchFamily="34" charset="-78"/>
              </a:rPr>
              <a:t>with and </a:t>
            </a:r>
            <a:r>
              <a:rPr lang="en-US" sz="2200" b="1" i="1" dirty="0">
                <a:latin typeface="Dubai Light" panose="020B0303030403030204" pitchFamily="34" charset="-78"/>
                <a:cs typeface="Dubai Light" panose="020B0303030403030204" pitchFamily="34" charset="-78"/>
              </a:rPr>
              <a:t>understands</a:t>
            </a:r>
            <a:r>
              <a:rPr lang="en-US" sz="2200" i="1" dirty="0">
                <a:latin typeface="Dubai Light" panose="020B0303030403030204" pitchFamily="34" charset="-78"/>
                <a:cs typeface="Dubai Light" panose="020B0303030403030204" pitchFamily="34" charset="-78"/>
              </a:rPr>
              <a:t> the capacities of</a:t>
            </a:r>
            <a:r>
              <a:rPr lang="en-US" sz="2200" b="1" i="1" dirty="0">
                <a:latin typeface="Dubai Light" panose="020B0303030403030204" pitchFamily="34" charset="-78"/>
                <a:cs typeface="Dubai Light" panose="020B0303030403030204" pitchFamily="34" charset="-78"/>
              </a:rPr>
              <a:t> local community-based and healthcare organizations </a:t>
            </a:r>
            <a:r>
              <a:rPr lang="en-US" sz="2200" i="1" dirty="0">
                <a:latin typeface="Dubai Light" panose="020B0303030403030204" pitchFamily="34" charset="-78"/>
                <a:cs typeface="Dubai Light" panose="020B0303030403030204" pitchFamily="34" charset="-78"/>
              </a:rPr>
              <a:t>and fosters</a:t>
            </a:r>
            <a:r>
              <a:rPr lang="en-US" sz="2200" b="1" i="1" dirty="0">
                <a:latin typeface="Dubai Light" panose="020B0303030403030204" pitchFamily="34" charset="-78"/>
                <a:cs typeface="Dubai Light" panose="020B0303030403030204" pitchFamily="34" charset="-78"/>
              </a:rPr>
              <a:t> cross-sector collaborations </a:t>
            </a:r>
            <a:r>
              <a:rPr lang="en-US" sz="2200" i="1" dirty="0">
                <a:latin typeface="Dubai Light" panose="020B0303030403030204" pitchFamily="34" charset="-78"/>
                <a:cs typeface="Dubai Light" panose="020B0303030403030204" pitchFamily="34" charset="-78"/>
              </a:rPr>
              <a:t>that practice </a:t>
            </a:r>
            <a:r>
              <a:rPr lang="en-US" sz="2200" b="1" i="1" dirty="0">
                <a:latin typeface="Dubai Light" panose="020B0303030403030204" pitchFamily="34" charset="-78"/>
                <a:cs typeface="Dubai Light" panose="020B0303030403030204" pitchFamily="34" charset="-78"/>
              </a:rPr>
              <a:t>community governance </a:t>
            </a:r>
            <a:r>
              <a:rPr lang="en-US" sz="2200" i="1" dirty="0">
                <a:latin typeface="Dubai Light" panose="020B0303030403030204" pitchFamily="34" charset="-78"/>
                <a:cs typeface="Dubai Light" panose="020B0303030403030204" pitchFamily="34" charset="-78"/>
              </a:rPr>
              <a:t>with authentic </a:t>
            </a:r>
            <a:r>
              <a:rPr lang="en-US" sz="2200" b="1" i="1" dirty="0">
                <a:latin typeface="Dubai Light" panose="020B0303030403030204" pitchFamily="34" charset="-78"/>
                <a:cs typeface="Dubai Light" panose="020B0303030403030204" pitchFamily="34" charset="-78"/>
              </a:rPr>
              <a:t>local voices</a:t>
            </a:r>
            <a:r>
              <a:rPr lang="en-US" sz="2200" i="1" dirty="0">
                <a:latin typeface="Dubai Light" panose="020B0303030403030204" pitchFamily="34" charset="-78"/>
                <a:cs typeface="Dubai Light" panose="020B0303030403030204" pitchFamily="34" charset="-78"/>
              </a:rPr>
              <a:t>. </a:t>
            </a:r>
          </a:p>
          <a:p>
            <a:endParaRPr lang="en-US" sz="2200" dirty="0">
              <a:latin typeface="Dubai Light" panose="020B0303030403030204" pitchFamily="34" charset="-78"/>
              <a:cs typeface="Dubai Light" panose="020B0303030403030204" pitchFamily="34" charset="-78"/>
            </a:endParaRPr>
          </a:p>
        </p:txBody>
      </p:sp>
      <p:sp>
        <p:nvSpPr>
          <p:cNvPr id="3" name="Rectangle 2">
            <a:extLst>
              <a:ext uri="{FF2B5EF4-FFF2-40B4-BE49-F238E27FC236}">
                <a16:creationId xmlns:a16="http://schemas.microsoft.com/office/drawing/2014/main" id="{CD05F68A-3EB9-37F9-8843-FA7D4F802063}"/>
              </a:ext>
            </a:extLst>
          </p:cNvPr>
          <p:cNvSpPr/>
          <p:nvPr/>
        </p:nvSpPr>
        <p:spPr>
          <a:xfrm>
            <a:off x="0" y="6390275"/>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pic>
        <p:nvPicPr>
          <p:cNvPr id="5" name="Picture 4">
            <a:extLst>
              <a:ext uri="{FF2B5EF4-FFF2-40B4-BE49-F238E27FC236}">
                <a16:creationId xmlns:a16="http://schemas.microsoft.com/office/drawing/2014/main" id="{BB64EC48-1B17-F5EE-1AC2-22ADF04D9E91}"/>
              </a:ext>
            </a:extLst>
          </p:cNvPr>
          <p:cNvPicPr>
            <a:picLocks noChangeAspect="1"/>
          </p:cNvPicPr>
          <p:nvPr/>
        </p:nvPicPr>
        <p:blipFill>
          <a:blip r:embed="rId3"/>
          <a:stretch>
            <a:fillRect/>
          </a:stretch>
        </p:blipFill>
        <p:spPr>
          <a:xfrm>
            <a:off x="0" y="-42529"/>
            <a:ext cx="3949831" cy="1695086"/>
          </a:xfrm>
          <a:prstGeom prst="rect">
            <a:avLst/>
          </a:prstGeom>
        </p:spPr>
      </p:pic>
    </p:spTree>
    <p:extLst>
      <p:ext uri="{BB962C8B-B14F-4D97-AF65-F5344CB8AC3E}">
        <p14:creationId xmlns:p14="http://schemas.microsoft.com/office/powerpoint/2010/main" val="202280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391661"/>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679173" y="1827702"/>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History of Federal Investments to Support Hub Models</a:t>
            </a:r>
          </a:p>
        </p:txBody>
      </p:sp>
      <p:sp>
        <p:nvSpPr>
          <p:cNvPr id="8" name="TextBox 7">
            <a:extLst>
              <a:ext uri="{FF2B5EF4-FFF2-40B4-BE49-F238E27FC236}">
                <a16:creationId xmlns:a16="http://schemas.microsoft.com/office/drawing/2014/main" id="{E4211425-C9E7-4C99-BD83-24C79D7851D4}"/>
              </a:ext>
            </a:extLst>
          </p:cNvPr>
          <p:cNvSpPr txBox="1"/>
          <p:nvPr/>
        </p:nvSpPr>
        <p:spPr>
          <a:xfrm>
            <a:off x="1066799" y="2664751"/>
            <a:ext cx="10058400" cy="3416320"/>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The Federal Government has been testing various models to support community-clinical linkages to improve health outcomes.</a:t>
            </a:r>
            <a:br>
              <a:rPr lang="en-US" sz="2400" dirty="0">
                <a:latin typeface="Dubai Light" panose="020B0303030403030204" pitchFamily="34" charset="-78"/>
                <a:cs typeface="Dubai Light" panose="020B0303030403030204" pitchFamily="34" charset="-78"/>
              </a:rPr>
            </a:br>
            <a:endParaRPr lang="en-US" sz="2400" dirty="0">
              <a:latin typeface="Dubai Light" panose="020B0303030403030204" pitchFamily="34" charset="-78"/>
              <a:cs typeface="Dubai Light" panose="020B0303030403030204" pitchFamily="34" charset="-78"/>
            </a:endParaRPr>
          </a:p>
          <a:p>
            <a:pPr marL="800100" lvl="1" indent="-342900">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The evaluation from these models have led to current policy in support of Community Care Hub models.</a:t>
            </a:r>
            <a:br>
              <a:rPr lang="en-US" sz="2400" dirty="0">
                <a:latin typeface="Dubai Light" panose="020B0303030403030204" pitchFamily="34" charset="-78"/>
                <a:cs typeface="Dubai Light" panose="020B0303030403030204" pitchFamily="34" charset="-78"/>
              </a:rPr>
            </a:br>
            <a:endParaRPr lang="en-US" sz="2400" dirty="0">
              <a:latin typeface="Dubai Light" panose="020B0303030403030204" pitchFamily="34" charset="-78"/>
              <a:cs typeface="Dubai Light" panose="020B0303030403030204" pitchFamily="34" charset="-78"/>
            </a:endParaRPr>
          </a:p>
          <a:p>
            <a:pPr marL="800100" lvl="1" indent="-342900">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There is increased interest in the adoption of Community Care Hub models to leverage economies of scale for implementing sustainable community-level interventions that align with healthcare. </a:t>
            </a: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42529"/>
            <a:ext cx="3949831" cy="1695086"/>
          </a:xfrm>
          <a:prstGeom prst="rect">
            <a:avLst/>
          </a:prstGeom>
        </p:spPr>
      </p:pic>
    </p:spTree>
    <p:extLst>
      <p:ext uri="{BB962C8B-B14F-4D97-AF65-F5344CB8AC3E}">
        <p14:creationId xmlns:p14="http://schemas.microsoft.com/office/powerpoint/2010/main" val="196368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382696"/>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679173" y="1827702"/>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Hub Model and Non-Clinical Service Delivery Investment Timeline	</a:t>
            </a: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1"/>
            <a:ext cx="3949831" cy="1695086"/>
          </a:xfrm>
          <a:prstGeom prst="rect">
            <a:avLst/>
          </a:prstGeom>
        </p:spPr>
      </p:pic>
      <p:graphicFrame>
        <p:nvGraphicFramePr>
          <p:cNvPr id="3" name="Content Placeholder 3">
            <a:extLst>
              <a:ext uri="{FF2B5EF4-FFF2-40B4-BE49-F238E27FC236}">
                <a16:creationId xmlns:a16="http://schemas.microsoft.com/office/drawing/2014/main" id="{88204DB0-D5AF-F8A3-4C89-3F31DD050351}"/>
              </a:ext>
            </a:extLst>
          </p:cNvPr>
          <p:cNvGraphicFramePr>
            <a:graphicFrameLocks/>
          </p:cNvGraphicFramePr>
          <p:nvPr/>
        </p:nvGraphicFramePr>
        <p:xfrm>
          <a:off x="0" y="1255713"/>
          <a:ext cx="12192000" cy="4901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92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C91CEC-05FD-832A-9F56-A6D2023C40FF}"/>
              </a:ext>
            </a:extLst>
          </p:cNvPr>
          <p:cNvSpPr>
            <a:spLocks noGrp="1"/>
          </p:cNvSpPr>
          <p:nvPr>
            <p:ph type="ctrTitle"/>
          </p:nvPr>
        </p:nvSpPr>
        <p:spPr/>
        <p:txBody>
          <a:bodyPr/>
          <a:lstStyle/>
          <a:p>
            <a:endParaRPr lang="en-US" dirty="0"/>
          </a:p>
        </p:txBody>
      </p:sp>
      <p:pic>
        <p:nvPicPr>
          <p:cNvPr id="7" name="Content Placeholder 4">
            <a:extLst>
              <a:ext uri="{FF2B5EF4-FFF2-40B4-BE49-F238E27FC236}">
                <a16:creationId xmlns:a16="http://schemas.microsoft.com/office/drawing/2014/main" id="{FCAE975E-7243-B87B-D197-74115F95E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 y="25003"/>
            <a:ext cx="12103099" cy="6807994"/>
          </a:xfrm>
          <a:prstGeom prst="rect">
            <a:avLst/>
          </a:prstGeom>
        </p:spPr>
      </p:pic>
    </p:spTree>
    <p:extLst>
      <p:ext uri="{BB962C8B-B14F-4D97-AF65-F5344CB8AC3E}">
        <p14:creationId xmlns:p14="http://schemas.microsoft.com/office/powerpoint/2010/main" val="322378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368902"/>
            <a:ext cx="12191999" cy="510127"/>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ubai Light" panose="020B0303030403030204" pitchFamily="34" charset="-78"/>
              <a:ea typeface="+mn-ea"/>
              <a:cs typeface="+mn-cs"/>
            </a:endParaRPr>
          </a:p>
        </p:txBody>
      </p:sp>
      <p:sp>
        <p:nvSpPr>
          <p:cNvPr id="8" name="TextBox 7">
            <a:extLst>
              <a:ext uri="{FF2B5EF4-FFF2-40B4-BE49-F238E27FC236}">
                <a16:creationId xmlns:a16="http://schemas.microsoft.com/office/drawing/2014/main" id="{E4211425-C9E7-4C99-BD83-24C79D7851D4}"/>
              </a:ext>
            </a:extLst>
          </p:cNvPr>
          <p:cNvSpPr txBox="1"/>
          <p:nvPr/>
        </p:nvSpPr>
        <p:spPr>
          <a:xfrm>
            <a:off x="5074304" y="1073597"/>
            <a:ext cx="6114377" cy="4093428"/>
          </a:xfrm>
          <a:prstGeom prst="rect">
            <a:avLst/>
          </a:prstGeom>
          <a:noFill/>
        </p:spPr>
        <p:txBody>
          <a:bodyPr wrap="square" rtlCol="0" anchor="t">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Report: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Reflective of cross-sector, inclusive, </a:t>
            </a: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extensive process to identify CCH capacities</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across the country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Demonstrates the </a:t>
            </a: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evolution of CCH functions</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and capacities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Intended as a </a:t>
            </a: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roadmap</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toward CCH Model</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Inform</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t>
            </a: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self-assessment</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of strengths, gaps, and opportunities for growth</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Outlines</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t>
            </a:r>
            <a:r>
              <a:rPr kumimoji="0" lang="en-US" sz="20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functions</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that CCH is responsible for ensuring happen by CCH </a:t>
            </a:r>
            <a:r>
              <a:rPr kumimoji="0" lang="en-US" sz="2000" b="0" i="1"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or </a:t>
            </a:r>
            <a:r>
              <a:rPr kumimoji="0" lang="en-US" sz="20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Community Care Network Members</a:t>
            </a:r>
          </a:p>
        </p:txBody>
      </p:sp>
      <p:sp>
        <p:nvSpPr>
          <p:cNvPr id="9" name="Rectangle 8">
            <a:extLst>
              <a:ext uri="{FF2B5EF4-FFF2-40B4-BE49-F238E27FC236}">
                <a16:creationId xmlns:a16="http://schemas.microsoft.com/office/drawing/2014/main" id="{C699C7C8-4315-7A35-6809-06D7B0746765}"/>
              </a:ext>
            </a:extLst>
          </p:cNvPr>
          <p:cNvSpPr/>
          <p:nvPr/>
        </p:nvSpPr>
        <p:spPr>
          <a:xfrm>
            <a:off x="171101" y="5503067"/>
            <a:ext cx="670890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30" normalizeH="0" baseline="0" noProof="0" dirty="0">
                <a:ln>
                  <a:noFill/>
                </a:ln>
                <a:solidFill>
                  <a:srgbClr val="0070C0"/>
                </a:solidFill>
                <a:effectLst/>
                <a:uLnTx/>
                <a:uFillTx/>
                <a:latin typeface="Dubai Light" panose="020B0303030403030204" pitchFamily="34" charset="-78"/>
                <a:ea typeface="+mn-ea"/>
                <a:cs typeface="Dubai Light" panose="020B0303030403030204" pitchFamily="34" charset="-78"/>
              </a:rPr>
              <a:t>Link to Resource: </a:t>
            </a:r>
            <a:r>
              <a:rPr kumimoji="0" lang="en-US" sz="1400" b="0" i="0" u="none" strike="noStrike" kern="1200" cap="none" spc="-30" normalizeH="0" baseline="0" noProof="0" dirty="0">
                <a:ln>
                  <a:noFill/>
                </a:ln>
                <a:solidFill>
                  <a:srgbClr val="0070C0"/>
                </a:solidFill>
                <a:effectLst/>
                <a:uLnTx/>
                <a:uFillTx/>
                <a:latin typeface="Dubai Light" panose="020B0303030403030204" pitchFamily="34" charset="-78"/>
                <a:ea typeface="+mn-ea"/>
                <a:cs typeface="Dubai Light" panose="020B0303030403030204" pitchFamily="34" charset="-78"/>
                <a:hlinkClick r:id="rId3"/>
              </a:rPr>
              <a:t>https://www.partnership2asc.org/wp-content/uploads/2023/05/Functions-of-a-Mature-Community-Care-Hub-May-2023.pdf</a:t>
            </a:r>
            <a:r>
              <a:rPr kumimoji="0" lang="en-US" sz="1400" b="0" i="0" u="none" strike="noStrike" kern="1200" cap="none" spc="-30" normalizeH="0" baseline="0" noProof="0" dirty="0">
                <a:ln>
                  <a:noFill/>
                </a:ln>
                <a:solidFill>
                  <a:srgbClr val="0070C0"/>
                </a:solidFill>
                <a:effectLst/>
                <a:uLnTx/>
                <a:uFillTx/>
                <a:latin typeface="Dubai Light" panose="020B0303030403030204" pitchFamily="34" charset="-78"/>
                <a:ea typeface="+mn-ea"/>
                <a:cs typeface="Dubai Light" panose="020B0303030403030204" pitchFamily="34" charset="-78"/>
              </a:rPr>
              <a:t> </a:t>
            </a:r>
          </a:p>
        </p:txBody>
      </p:sp>
      <p:pic>
        <p:nvPicPr>
          <p:cNvPr id="10" name="Picture 9">
            <a:extLst>
              <a:ext uri="{FF2B5EF4-FFF2-40B4-BE49-F238E27FC236}">
                <a16:creationId xmlns:a16="http://schemas.microsoft.com/office/drawing/2014/main" id="{5F6EF81B-A2A2-B231-4781-187B40B3A2BB}"/>
              </a:ext>
            </a:extLst>
          </p:cNvPr>
          <p:cNvPicPr>
            <a:picLocks noChangeAspect="1"/>
          </p:cNvPicPr>
          <p:nvPr/>
        </p:nvPicPr>
        <p:blipFill>
          <a:blip r:embed="rId4"/>
          <a:stretch>
            <a:fillRect/>
          </a:stretch>
        </p:blipFill>
        <p:spPr>
          <a:xfrm>
            <a:off x="1748209" y="831713"/>
            <a:ext cx="3554695" cy="4577196"/>
          </a:xfrm>
          <a:prstGeom prst="rect">
            <a:avLst/>
          </a:prstGeom>
          <a:ln>
            <a:solidFill>
              <a:srgbClr val="00757E"/>
            </a:solidFill>
          </a:ln>
        </p:spPr>
      </p:pic>
    </p:spTree>
    <p:extLst>
      <p:ext uri="{BB962C8B-B14F-4D97-AF65-F5344CB8AC3E}">
        <p14:creationId xmlns:p14="http://schemas.microsoft.com/office/powerpoint/2010/main" val="72967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460"/>
              </a:lnSpc>
              <a:spcBef>
                <a:spcPct val="0"/>
              </a:spcBef>
              <a:spcAft>
                <a:spcPts val="0"/>
              </a:spcAft>
              <a:buClrTx/>
              <a:buSzTx/>
              <a:buFontTx/>
              <a:buNone/>
              <a:tabLst/>
              <a:defRPr/>
            </a:pPr>
            <a:endParaRPr kumimoji="0" lang="en-US" sz="3600" b="0" i="0" u="none" strike="noStrike" kern="1200" cap="none" spc="-100" normalizeH="0" baseline="0" noProof="0" dirty="0">
              <a:ln>
                <a:noFill/>
              </a:ln>
              <a:solidFill>
                <a:srgbClr val="0063A2"/>
              </a:solidFill>
              <a:effectLst/>
              <a:uLnTx/>
              <a:uFillTx/>
              <a:latin typeface="Dubai Light" panose="020B0303030403030204" pitchFamily="34" charset="-78"/>
              <a:ea typeface="+mj-ea"/>
              <a:cs typeface="Dubai Light" panose="020B0303030403030204" pitchFamily="34" charset="-78"/>
            </a:endParaRPr>
          </a:p>
        </p:txBody>
      </p:sp>
      <p:sp>
        <p:nvSpPr>
          <p:cNvPr id="8" name="Rectangle 7">
            <a:extLst>
              <a:ext uri="{FF2B5EF4-FFF2-40B4-BE49-F238E27FC236}">
                <a16:creationId xmlns:a16="http://schemas.microsoft.com/office/drawing/2014/main" id="{CFDCB07B-5E08-4A7C-A3BA-79200CF459C1}"/>
              </a:ext>
            </a:extLst>
          </p:cNvPr>
          <p:cNvSpPr/>
          <p:nvPr/>
        </p:nvSpPr>
        <p:spPr>
          <a:xfrm>
            <a:off x="1414595" y="519351"/>
            <a:ext cx="9019022"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30" normalizeH="0" baseline="0" noProof="0" dirty="0">
                <a:ln>
                  <a:noFill/>
                </a:ln>
                <a:solidFill>
                  <a:srgbClr val="00A6B2"/>
                </a:solidFill>
                <a:effectLst/>
                <a:uLnTx/>
                <a:uFillTx/>
                <a:latin typeface="Dubai Light" panose="020B0303030403030204" pitchFamily="34" charset="-78"/>
                <a:ea typeface="+mn-ea"/>
                <a:cs typeface="Dubai Light" panose="020B0303030403030204" pitchFamily="34" charset="-78"/>
              </a:rPr>
              <a:t>Current Partnership Resources</a:t>
            </a:r>
          </a:p>
        </p:txBody>
      </p:sp>
      <p:sp>
        <p:nvSpPr>
          <p:cNvPr id="3" name="Rectangle 2">
            <a:extLst>
              <a:ext uri="{FF2B5EF4-FFF2-40B4-BE49-F238E27FC236}">
                <a16:creationId xmlns:a16="http://schemas.microsoft.com/office/drawing/2014/main" id="{CD05F68A-3EB9-37F9-8843-FA7D4F802063}"/>
              </a:ext>
            </a:extLst>
          </p:cNvPr>
          <p:cNvSpPr/>
          <p:nvPr/>
        </p:nvSpPr>
        <p:spPr>
          <a:xfrm>
            <a:off x="0" y="6390275"/>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ubai Light" panose="020B0303030403030204" pitchFamily="34" charset="-78"/>
              <a:ea typeface="+mn-ea"/>
              <a:cs typeface="+mn-cs"/>
            </a:endParaRPr>
          </a:p>
        </p:txBody>
      </p:sp>
      <p:pic>
        <p:nvPicPr>
          <p:cNvPr id="7" name="Picture 6">
            <a:extLst>
              <a:ext uri="{FF2B5EF4-FFF2-40B4-BE49-F238E27FC236}">
                <a16:creationId xmlns:a16="http://schemas.microsoft.com/office/drawing/2014/main" id="{56B6621D-B646-4C71-B0FC-777096CE576B}"/>
              </a:ext>
            </a:extLst>
          </p:cNvPr>
          <p:cNvPicPr>
            <a:picLocks noChangeAspect="1"/>
          </p:cNvPicPr>
          <p:nvPr/>
        </p:nvPicPr>
        <p:blipFill>
          <a:blip r:embed="rId3"/>
          <a:stretch>
            <a:fillRect/>
          </a:stretch>
        </p:blipFill>
        <p:spPr>
          <a:xfrm>
            <a:off x="1" y="0"/>
            <a:ext cx="2318838" cy="995139"/>
          </a:xfrm>
          <a:prstGeom prst="rect">
            <a:avLst/>
          </a:prstGeom>
        </p:spPr>
      </p:pic>
      <p:sp>
        <p:nvSpPr>
          <p:cNvPr id="6" name="TextBox 5">
            <a:extLst>
              <a:ext uri="{FF2B5EF4-FFF2-40B4-BE49-F238E27FC236}">
                <a16:creationId xmlns:a16="http://schemas.microsoft.com/office/drawing/2014/main" id="{5E574085-7869-C2EC-FF50-95803B66DB39}"/>
              </a:ext>
            </a:extLst>
          </p:cNvPr>
          <p:cNvSpPr txBox="1"/>
          <p:nvPr/>
        </p:nvSpPr>
        <p:spPr>
          <a:xfrm>
            <a:off x="800100" y="1457325"/>
            <a:ext cx="10401300" cy="526297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4"/>
              </a:rPr>
              <a:t>Working with Community Care Hubs to Address Social Drivers of Health: A Playbook for State Medicaid Agencies</a:t>
            </a:r>
            <a:endPar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5"/>
              </a:rPr>
              <a:t>Community Care Hub Primer: Background, Evolution, and Value Proposition of Working with a Local CBO Network Led by a Community Care Hub</a:t>
            </a:r>
            <a:endPar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Slide Deck: </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6"/>
              </a:rPr>
              <a:t>Evolution of the Community Care Hub Model to Align Social Care with Healthcare</a:t>
            </a:r>
            <a:endPar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7"/>
              </a:rPr>
              <a:t>Functions of an Advanced Community Care Hub</a:t>
            </a:r>
            <a:endPar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Partnership to Align Social Care Webinar Series</a:t>
            </a:r>
            <a:endPar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8"/>
              </a:rPr>
              <a:t>Cultivating Community Care Hubs, An Evolving Model to Improve Alignment between Health and Social Care Services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 (</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9"/>
              </a:rPr>
              <a:t>slides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10"/>
              </a:rPr>
              <a:t>Integrating Community Care Hubs into Efforts to Address SDOH: A Playbook for State Medicaid Agencies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 (</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11"/>
              </a:rPr>
              <a:t>slides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 and additional </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4"/>
              </a:rPr>
              <a:t>resources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12"/>
              </a:rPr>
              <a:t>Leveraging Multi-Payer Partnerships with Community Care Hubs to Build Equitable Health and Social Care Ecosystems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 (</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hlinkClick r:id="rId13"/>
              </a:rPr>
              <a:t>slides</a:t>
            </a:r>
            <a:r>
              <a:rPr kumimoji="0" lang="en-US" sz="1600" b="0" i="0" u="none" strike="noStrike" kern="1200" cap="none" spc="0" normalizeH="0" baseline="0" noProof="0" dirty="0">
                <a:ln>
                  <a:noFill/>
                </a:ln>
                <a:solidFill>
                  <a:srgbClr val="2C2E35"/>
                </a:solidFill>
                <a:effectLst/>
                <a:uLnTx/>
                <a:uFillTx/>
                <a:latin typeface="Dubai Light" panose="020B0303030403030204" pitchFamily="34" charset="-78"/>
                <a:ea typeface="+mn-ea"/>
                <a:cs typeface="Dubai Light" panose="020B0303030403030204" pitchFamily="34" charset="-7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Webinar Series: Leveraging Community Care Hubs to Foster Health and Social Care Alignment</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Leadership, Governance, and Business Development </a:t>
            </a:r>
          </a:p>
          <a:p>
            <a:pPr marL="1371600" marR="0" lvl="2"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14"/>
              </a:rPr>
              <a:t>Slides</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&amp; </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15"/>
              </a:rPr>
              <a:t>Recording</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Available</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Contract Administration &amp; Compliance and IT &amp; Security</a:t>
            </a:r>
          </a:p>
          <a:p>
            <a:pPr marL="1371600" marR="0" lvl="2"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16"/>
              </a:rPr>
              <a:t>Slides</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&amp; </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17"/>
              </a:rPr>
              <a:t>Recording</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Available</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Network Recruitment, Engagement, and Support</a:t>
            </a:r>
          </a:p>
          <a:p>
            <a:pPr marL="1371600" marR="0" lvl="2"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18"/>
              </a:rPr>
              <a:t>Slides</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&amp; </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hlinkClick r:id="rId19"/>
              </a:rPr>
              <a:t>Recording</a:t>
            </a:r>
            <a:r>
              <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rPr>
              <a:t> Available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Dubai Light" panose="020B0303030403030204" pitchFamily="34" charset="-78"/>
              <a:ea typeface="+mn-ea"/>
              <a:cs typeface="Dubai Light" panose="020B0303030403030204" pitchFamily="34" charset="-78"/>
            </a:endParaRPr>
          </a:p>
        </p:txBody>
      </p:sp>
    </p:spTree>
    <p:extLst>
      <p:ext uri="{BB962C8B-B14F-4D97-AF65-F5344CB8AC3E}">
        <p14:creationId xmlns:p14="http://schemas.microsoft.com/office/powerpoint/2010/main" val="298590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460"/>
              </a:lnSpc>
              <a:spcBef>
                <a:spcPct val="0"/>
              </a:spcBef>
              <a:spcAft>
                <a:spcPts val="0"/>
              </a:spcAft>
              <a:buClrTx/>
              <a:buSzTx/>
              <a:buFontTx/>
              <a:buNone/>
              <a:tabLst/>
              <a:defRPr/>
            </a:pPr>
            <a:endParaRPr kumimoji="0" lang="en-US" sz="3600" b="0" i="0" u="none" strike="noStrike" kern="1200" cap="none" spc="-100" normalizeH="0" baseline="0" noProof="0" dirty="0">
              <a:ln>
                <a:noFill/>
              </a:ln>
              <a:solidFill>
                <a:srgbClr val="0063A2"/>
              </a:solidFill>
              <a:effectLst/>
              <a:uLnTx/>
              <a:uFillTx/>
              <a:latin typeface="Dubai Light" panose="020B0303030403030204" pitchFamily="34" charset="-78"/>
              <a:ea typeface="+mj-ea"/>
              <a:cs typeface="Dubai Light" panose="020B0303030403030204" pitchFamily="34" charset="-78"/>
            </a:endParaRPr>
          </a:p>
        </p:txBody>
      </p:sp>
      <p:sp>
        <p:nvSpPr>
          <p:cNvPr id="8" name="Rectangle 7">
            <a:extLst>
              <a:ext uri="{FF2B5EF4-FFF2-40B4-BE49-F238E27FC236}">
                <a16:creationId xmlns:a16="http://schemas.microsoft.com/office/drawing/2014/main" id="{CFDCB07B-5E08-4A7C-A3BA-79200CF459C1}"/>
              </a:ext>
            </a:extLst>
          </p:cNvPr>
          <p:cNvSpPr/>
          <p:nvPr/>
        </p:nvSpPr>
        <p:spPr>
          <a:xfrm>
            <a:off x="1414595" y="519351"/>
            <a:ext cx="9019022"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30" normalizeH="0" baseline="0" noProof="0" dirty="0">
                <a:ln>
                  <a:noFill/>
                </a:ln>
                <a:solidFill>
                  <a:srgbClr val="00A6B2"/>
                </a:solidFill>
                <a:effectLst/>
                <a:uLnTx/>
                <a:uFillTx/>
                <a:latin typeface="Dubai Light" panose="020B0303030403030204" pitchFamily="34" charset="-78"/>
                <a:ea typeface="+mn-ea"/>
                <a:cs typeface="Dubai Light" panose="020B0303030403030204" pitchFamily="34" charset="-78"/>
              </a:rPr>
              <a:t>Pending Partnership Resources</a:t>
            </a:r>
          </a:p>
        </p:txBody>
      </p:sp>
      <p:sp>
        <p:nvSpPr>
          <p:cNvPr id="3" name="Rectangle 2">
            <a:extLst>
              <a:ext uri="{FF2B5EF4-FFF2-40B4-BE49-F238E27FC236}">
                <a16:creationId xmlns:a16="http://schemas.microsoft.com/office/drawing/2014/main" id="{CD05F68A-3EB9-37F9-8843-FA7D4F802063}"/>
              </a:ext>
            </a:extLst>
          </p:cNvPr>
          <p:cNvSpPr/>
          <p:nvPr/>
        </p:nvSpPr>
        <p:spPr>
          <a:xfrm>
            <a:off x="0" y="6390275"/>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ubai Light" panose="020B0303030403030204" pitchFamily="34" charset="-78"/>
              <a:ea typeface="+mn-ea"/>
              <a:cs typeface="+mn-cs"/>
            </a:endParaRPr>
          </a:p>
        </p:txBody>
      </p:sp>
      <p:pic>
        <p:nvPicPr>
          <p:cNvPr id="7" name="Picture 6">
            <a:extLst>
              <a:ext uri="{FF2B5EF4-FFF2-40B4-BE49-F238E27FC236}">
                <a16:creationId xmlns:a16="http://schemas.microsoft.com/office/drawing/2014/main" id="{56B6621D-B646-4C71-B0FC-777096CE576B}"/>
              </a:ext>
            </a:extLst>
          </p:cNvPr>
          <p:cNvPicPr>
            <a:picLocks noChangeAspect="1"/>
          </p:cNvPicPr>
          <p:nvPr/>
        </p:nvPicPr>
        <p:blipFill>
          <a:blip r:embed="rId3"/>
          <a:stretch>
            <a:fillRect/>
          </a:stretch>
        </p:blipFill>
        <p:spPr>
          <a:xfrm>
            <a:off x="1" y="0"/>
            <a:ext cx="2318838" cy="995139"/>
          </a:xfrm>
          <a:prstGeom prst="rect">
            <a:avLst/>
          </a:prstGeom>
        </p:spPr>
      </p:pic>
      <p:graphicFrame>
        <p:nvGraphicFramePr>
          <p:cNvPr id="5" name="Table 6">
            <a:extLst>
              <a:ext uri="{FF2B5EF4-FFF2-40B4-BE49-F238E27FC236}">
                <a16:creationId xmlns:a16="http://schemas.microsoft.com/office/drawing/2014/main" id="{261D1EB5-9F3B-84C3-13F0-A63096D6A82D}"/>
              </a:ext>
            </a:extLst>
          </p:cNvPr>
          <p:cNvGraphicFramePr>
            <a:graphicFrameLocks noGrp="1"/>
          </p:cNvGraphicFramePr>
          <p:nvPr/>
        </p:nvGraphicFramePr>
        <p:xfrm>
          <a:off x="200024" y="1090280"/>
          <a:ext cx="11820525" cy="5273040"/>
        </p:xfrm>
        <a:graphic>
          <a:graphicData uri="http://schemas.openxmlformats.org/drawingml/2006/table">
            <a:tbl>
              <a:tblPr firstRow="1" bandRow="1">
                <a:tableStyleId>{5C22544A-7EE6-4342-B048-85BDC9FD1C3A}</a:tableStyleId>
              </a:tblPr>
              <a:tblGrid>
                <a:gridCol w="2678509">
                  <a:extLst>
                    <a:ext uri="{9D8B030D-6E8A-4147-A177-3AD203B41FA5}">
                      <a16:colId xmlns:a16="http://schemas.microsoft.com/office/drawing/2014/main" val="1087970149"/>
                    </a:ext>
                  </a:extLst>
                </a:gridCol>
                <a:gridCol w="3231754">
                  <a:extLst>
                    <a:ext uri="{9D8B030D-6E8A-4147-A177-3AD203B41FA5}">
                      <a16:colId xmlns:a16="http://schemas.microsoft.com/office/drawing/2014/main" val="480207792"/>
                    </a:ext>
                  </a:extLst>
                </a:gridCol>
                <a:gridCol w="2955131">
                  <a:extLst>
                    <a:ext uri="{9D8B030D-6E8A-4147-A177-3AD203B41FA5}">
                      <a16:colId xmlns:a16="http://schemas.microsoft.com/office/drawing/2014/main" val="2283564479"/>
                    </a:ext>
                  </a:extLst>
                </a:gridCol>
                <a:gridCol w="2955131">
                  <a:extLst>
                    <a:ext uri="{9D8B030D-6E8A-4147-A177-3AD203B41FA5}">
                      <a16:colId xmlns:a16="http://schemas.microsoft.com/office/drawing/2014/main" val="1578960484"/>
                    </a:ext>
                  </a:extLst>
                </a:gridCol>
              </a:tblGrid>
              <a:tr h="695720">
                <a:tc>
                  <a:txBody>
                    <a:bodyPr/>
                    <a:lstStyle/>
                    <a:p>
                      <a:pPr algn="ctr"/>
                      <a:r>
                        <a:rPr lang="en-US" sz="2000" dirty="0">
                          <a:latin typeface="Dubai Light" panose="020B0303030403030204" pitchFamily="34" charset="-78"/>
                          <a:cs typeface="Dubai Light" panose="020B0303030403030204" pitchFamily="34" charset="-78"/>
                        </a:rPr>
                        <a:t>Community Care Hub Workgroup</a:t>
                      </a:r>
                    </a:p>
                  </a:txBody>
                  <a:tcPr anchor="ctr"/>
                </a:tc>
                <a:tc>
                  <a:txBody>
                    <a:bodyPr/>
                    <a:lstStyle/>
                    <a:p>
                      <a:pPr algn="ctr"/>
                      <a:r>
                        <a:rPr lang="en-US" sz="2000" dirty="0">
                          <a:latin typeface="Dubai Light" panose="020B0303030403030204" pitchFamily="34" charset="-78"/>
                          <a:cs typeface="Dubai Light" panose="020B0303030403030204" pitchFamily="34" charset="-78"/>
                        </a:rPr>
                        <a:t>Contracting Workgroup</a:t>
                      </a:r>
                    </a:p>
                  </a:txBody>
                  <a:tcPr anchor="ctr"/>
                </a:tc>
                <a:tc>
                  <a:txBody>
                    <a:bodyPr/>
                    <a:lstStyle/>
                    <a:p>
                      <a:pPr algn="ctr"/>
                      <a:r>
                        <a:rPr lang="en-US" sz="2000" dirty="0">
                          <a:latin typeface="Dubai Light" panose="020B0303030403030204" pitchFamily="34" charset="-78"/>
                          <a:cs typeface="Dubai Light" panose="020B0303030403030204" pitchFamily="34" charset="-78"/>
                        </a:rPr>
                        <a:t>Billing/Coding Workgroup</a:t>
                      </a:r>
                    </a:p>
                  </a:txBody>
                  <a:tcPr anchor="ctr"/>
                </a:tc>
                <a:tc>
                  <a:txBody>
                    <a:bodyPr/>
                    <a:lstStyle/>
                    <a:p>
                      <a:pPr algn="ctr"/>
                      <a:r>
                        <a:rPr lang="en-US" sz="2000" dirty="0">
                          <a:latin typeface="Dubai Light" panose="020B0303030403030204" pitchFamily="34" charset="-78"/>
                          <a:cs typeface="Dubai Light" panose="020B0303030403030204" pitchFamily="34" charset="-78"/>
                        </a:rPr>
                        <a:t>General Partnership Resources</a:t>
                      </a:r>
                    </a:p>
                  </a:txBody>
                  <a:tcPr anchor="ctr"/>
                </a:tc>
                <a:extLst>
                  <a:ext uri="{0D108BD9-81ED-4DB2-BD59-A6C34878D82A}">
                    <a16:rowId xmlns:a16="http://schemas.microsoft.com/office/drawing/2014/main" val="1746087666"/>
                  </a:ext>
                </a:extLst>
              </a:tr>
              <a:tr h="1406515">
                <a:tc>
                  <a:txBody>
                    <a:bodyPr/>
                    <a:lstStyle/>
                    <a:p>
                      <a:pPr marL="285750" indent="-285750">
                        <a:buFont typeface="Arial" panose="020B0604020202020204" pitchFamily="34" charset="0"/>
                        <a:buChar char="•"/>
                      </a:pPr>
                      <a:r>
                        <a:rPr lang="en-US" sz="1400" kern="1200" dirty="0">
                          <a:solidFill>
                            <a:schemeClr val="dk1"/>
                          </a:solidFill>
                          <a:effectLst/>
                          <a:latin typeface="Dubai Light" panose="020B0303030403030204" pitchFamily="34" charset="-78"/>
                          <a:ea typeface="+mn-ea"/>
                          <a:cs typeface="Dubai Light" panose="020B0303030403030204" pitchFamily="34" charset="-78"/>
                        </a:rPr>
                        <a:t>Talking about equitable health and social ecosystems: A guide for clear and effective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Dubai Light" panose="020B0303030403030204" pitchFamily="34" charset="-78"/>
                          <a:ea typeface="+mn-ea"/>
                          <a:cs typeface="Dubai Light" panose="020B0303030403030204" pitchFamily="34" charset="-78"/>
                        </a:rPr>
                        <a:t>A screening tool for communities (new/existing CCHs) and guidance to resources, tools, best practices, and opportunities for growth. </a:t>
                      </a:r>
                    </a:p>
                    <a:p>
                      <a:pPr marL="285750" indent="-285750">
                        <a:buFont typeface="Arial" panose="020B0604020202020204" pitchFamily="34" charset="0"/>
                        <a:buChar char="•"/>
                      </a:pPr>
                      <a:r>
                        <a:rPr lang="en-US" sz="1400" kern="1200" dirty="0">
                          <a:solidFill>
                            <a:schemeClr val="dk1"/>
                          </a:solidFill>
                          <a:effectLst/>
                          <a:latin typeface="Dubai Light" panose="020B0303030403030204" pitchFamily="34" charset="-78"/>
                          <a:ea typeface="+mn-ea"/>
                          <a:cs typeface="Dubai Light" panose="020B0303030403030204" pitchFamily="34" charset="-78"/>
                        </a:rPr>
                        <a:t>Written documentation of the stakeholders &amp; recommendations to formally recognize and promote the development of networks led by qualified CCHs: by advocacy/policy, hospitals/health plans/health systems, associations, foundations, and community</a:t>
                      </a:r>
                    </a:p>
                    <a:p>
                      <a:pPr marL="0" indent="0">
                        <a:buFont typeface="Arial" panose="020B0604020202020204" pitchFamily="34" charset="0"/>
                        <a:buNone/>
                      </a:pPr>
                      <a:endParaRPr lang="en-US" sz="1400" kern="1200" dirty="0">
                        <a:solidFill>
                          <a:schemeClr val="dk1"/>
                        </a:solidFill>
                        <a:effectLst/>
                        <a:latin typeface="Dubai Light" panose="020B0303030403030204" pitchFamily="34" charset="-78"/>
                        <a:ea typeface="+mn-ea"/>
                        <a:cs typeface="Dubai Light" panose="020B0303030403030204" pitchFamily="34" charset="-78"/>
                      </a:endParaRPr>
                    </a:p>
                    <a:p>
                      <a:pPr marL="285750" indent="-285750">
                        <a:buFont typeface="Arial" panose="020B0604020202020204" pitchFamily="34" charset="0"/>
                        <a:buChar char="•"/>
                      </a:pPr>
                      <a:endParaRPr lang="en-US" sz="1400" dirty="0">
                        <a:latin typeface="Dubai Light" panose="020B0303030403030204" pitchFamily="34" charset="-78"/>
                        <a:cs typeface="Dubai Light" panose="020B0303030403030204" pitchFamily="34" charset="-78"/>
                      </a:endParaRPr>
                    </a:p>
                  </a:txBody>
                  <a:tcPr/>
                </a:tc>
                <a:tc>
                  <a:txBody>
                    <a:bodyPr/>
                    <a:lstStyle/>
                    <a:p>
                      <a:pPr marL="0" indent="0">
                        <a:buFont typeface="Arial" panose="020B0604020202020204" pitchFamily="34" charset="0"/>
                        <a:buNone/>
                      </a:pPr>
                      <a:r>
                        <a:rPr lang="en-US" sz="1400" dirty="0">
                          <a:latin typeface="Dubai Light" panose="020B0303030403030204" pitchFamily="34" charset="-78"/>
                          <a:cs typeface="Dubai Light" panose="020B0303030403030204" pitchFamily="34" charset="-78"/>
                        </a:rPr>
                        <a:t>Four-Part Series: </a:t>
                      </a:r>
                    </a:p>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Partnerships with community-based organizations: Opportunities for health plans to create value</a:t>
                      </a:r>
                    </a:p>
                    <a:p>
                      <a:pPr marL="285750" indent="-285750">
                        <a:buFont typeface="Arial" panose="020B0604020202020204" pitchFamily="34" charset="0"/>
                        <a:buChar char="•"/>
                      </a:pPr>
                      <a:r>
                        <a:rPr lang="en-US" sz="1400" b="0" dirty="0">
                          <a:latin typeface="Dubai Light" panose="020B0303030403030204" pitchFamily="34" charset="-78"/>
                          <a:cs typeface="Dubai Light" panose="020B0303030403030204" pitchFamily="34" charset="-78"/>
                        </a:rPr>
                        <a:t>A Health Plan’s Guide to Paying CBOs for Social Care</a:t>
                      </a:r>
                    </a:p>
                    <a:p>
                      <a:pPr marL="285750" indent="-285750">
                        <a:buFont typeface="Arial" panose="020B0604020202020204" pitchFamily="34" charset="0"/>
                        <a:buChar char="•"/>
                      </a:pPr>
                      <a:r>
                        <a:rPr lang="en-US" sz="1400" b="0" dirty="0">
                          <a:latin typeface="Dubai Light" panose="020B0303030403030204" pitchFamily="34" charset="-78"/>
                          <a:cs typeface="Dubai Light" panose="020B0303030403030204" pitchFamily="34" charset="-78"/>
                        </a:rPr>
                        <a:t>Operationalizing contracts: Methods payers can employ to improve collaboration with community-based organizations</a:t>
                      </a:r>
                    </a:p>
                    <a:p>
                      <a:pPr marL="285750" indent="-285750">
                        <a:buFont typeface="Arial" panose="020B0604020202020204" pitchFamily="34" charset="0"/>
                        <a:buChar char="•"/>
                      </a:pPr>
                      <a:r>
                        <a:rPr lang="en-US" sz="1400" b="0" dirty="0">
                          <a:latin typeface="Dubai Light" panose="020B0303030403030204" pitchFamily="34" charset="-78"/>
                          <a:cs typeface="Dubai Light" panose="020B0303030403030204" pitchFamily="34" charset="-78"/>
                        </a:rPr>
                        <a:t>Developing the scope of work</a:t>
                      </a:r>
                    </a:p>
                    <a:p>
                      <a:pPr marL="0" indent="0">
                        <a:buFont typeface="Arial" panose="020B0604020202020204" pitchFamily="34" charset="0"/>
                        <a:buNone/>
                      </a:pPr>
                      <a:endParaRPr lang="en-US" sz="1400" dirty="0">
                        <a:latin typeface="Dubai Light" panose="020B0303030403030204" pitchFamily="34" charset="-78"/>
                        <a:cs typeface="Dubai Light" panose="020B0303030403030204" pitchFamily="34" charset="-78"/>
                      </a:endParaRPr>
                    </a:p>
                    <a:p>
                      <a:pPr marL="0" indent="0">
                        <a:buFont typeface="Arial" panose="020B0604020202020204" pitchFamily="34" charset="0"/>
                        <a:buNone/>
                      </a:pPr>
                      <a:r>
                        <a:rPr lang="en-US" sz="1400" dirty="0">
                          <a:latin typeface="Dubai Light" panose="020B0303030403030204" pitchFamily="34" charset="-78"/>
                          <a:cs typeface="Dubai Light" panose="020B0303030403030204" pitchFamily="34" charset="-78"/>
                        </a:rPr>
                        <a:t>Other Resources</a:t>
                      </a:r>
                    </a:p>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Template contracts and annotated guides to contracting</a:t>
                      </a:r>
                    </a:p>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A report summarizing the major findings and recommendations of the working group, including recommendations for implementation support</a:t>
                      </a:r>
                    </a:p>
                    <a:p>
                      <a:endParaRPr lang="en-US" sz="1400" dirty="0">
                        <a:latin typeface="Dubai Light" panose="020B0303030403030204" pitchFamily="34" charset="-78"/>
                        <a:cs typeface="Dubai Light" panose="020B0303030403030204" pitchFamily="34" charset="-78"/>
                      </a:endParaRPr>
                    </a:p>
                  </a:txBody>
                  <a:tcPr/>
                </a:tc>
                <a:tc>
                  <a:txBody>
                    <a:bodyPr/>
                    <a:lstStyle/>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Health Related Social Needs Care Coordination Labor and Direct Interventions list for Coding</a:t>
                      </a:r>
                    </a:p>
                    <a:p>
                      <a:pPr marL="0" indent="0">
                        <a:buFont typeface="Arial" panose="020B0604020202020204" pitchFamily="34" charset="0"/>
                        <a:buNone/>
                      </a:pPr>
                      <a:endParaRPr lang="en-US" sz="1400" dirty="0">
                        <a:latin typeface="Dubai Light" panose="020B0303030403030204" pitchFamily="34" charset="-78"/>
                        <a:cs typeface="Dubai Light" panose="020B0303030403030204" pitchFamily="34" charset="-78"/>
                      </a:endParaRPr>
                    </a:p>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Environmental scan of the current landscape of billing codes to support interventions to address Health Related Social Needs</a:t>
                      </a:r>
                    </a:p>
                    <a:p>
                      <a:pPr marL="0" indent="0">
                        <a:buFont typeface="Arial" panose="020B0604020202020204" pitchFamily="34" charset="0"/>
                        <a:buNone/>
                      </a:pPr>
                      <a:endParaRPr lang="en-US" sz="1400" dirty="0">
                        <a:latin typeface="Dubai Light" panose="020B0303030403030204" pitchFamily="34" charset="-78"/>
                        <a:cs typeface="Dubai Light" panose="020B0303030403030204" pitchFamily="34" charset="-78"/>
                      </a:endParaRPr>
                    </a:p>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Guiding principles for EDI operations and operations and interoperability needs for CBO networks</a:t>
                      </a:r>
                    </a:p>
                  </a:txBody>
                  <a:tcPr/>
                </a:tc>
                <a:tc>
                  <a:txBody>
                    <a:bodyPr/>
                    <a:lstStyle/>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Framework for Creating a Sustainable and Equitable Health and Social Care Ecosystem</a:t>
                      </a:r>
                    </a:p>
                    <a:p>
                      <a:pPr marL="285750" indent="-285750">
                        <a:buFont typeface="Arial" panose="020B0604020202020204" pitchFamily="34" charset="0"/>
                        <a:buChar char="•"/>
                      </a:pPr>
                      <a:endParaRPr lang="en-US" sz="1400" dirty="0">
                        <a:latin typeface="Dubai Light" panose="020B0303030403030204" pitchFamily="34" charset="-78"/>
                        <a:cs typeface="Dubai Light" panose="020B0303030403030204" pitchFamily="34" charset="-78"/>
                      </a:endParaRPr>
                    </a:p>
                    <a:p>
                      <a:pPr marL="285750" indent="-285750">
                        <a:buFont typeface="Arial" panose="020B0604020202020204" pitchFamily="34" charset="0"/>
                        <a:buChar char="•"/>
                      </a:pPr>
                      <a:r>
                        <a:rPr lang="en-US" sz="1400" dirty="0">
                          <a:latin typeface="Dubai Light" panose="020B0303030403030204" pitchFamily="34" charset="-78"/>
                          <a:cs typeface="Dubai Light" panose="020B0303030403030204" pitchFamily="34" charset="-78"/>
                        </a:rPr>
                        <a:t>Additional Asset Mapping Underway</a:t>
                      </a:r>
                    </a:p>
                  </a:txBody>
                  <a:tcPr/>
                </a:tc>
                <a:extLst>
                  <a:ext uri="{0D108BD9-81ED-4DB2-BD59-A6C34878D82A}">
                    <a16:rowId xmlns:a16="http://schemas.microsoft.com/office/drawing/2014/main" val="3242381231"/>
                  </a:ext>
                </a:extLst>
              </a:tr>
            </a:tbl>
          </a:graphicData>
        </a:graphic>
      </p:graphicFrame>
    </p:spTree>
    <p:extLst>
      <p:ext uri="{BB962C8B-B14F-4D97-AF65-F5344CB8AC3E}">
        <p14:creationId xmlns:p14="http://schemas.microsoft.com/office/powerpoint/2010/main" val="262169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367916"/>
            <a:ext cx="12191999" cy="547984"/>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77333" y="1626091"/>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Framework for Creating a Sustainable and Equitable Health and Social Care Ecosystem</a:t>
            </a:r>
          </a:p>
        </p:txBody>
      </p:sp>
      <p:sp>
        <p:nvSpPr>
          <p:cNvPr id="8" name="TextBox 7">
            <a:extLst>
              <a:ext uri="{FF2B5EF4-FFF2-40B4-BE49-F238E27FC236}">
                <a16:creationId xmlns:a16="http://schemas.microsoft.com/office/drawing/2014/main" id="{E4211425-C9E7-4C99-BD83-24C79D7851D4}"/>
              </a:ext>
            </a:extLst>
          </p:cNvPr>
          <p:cNvSpPr txBox="1"/>
          <p:nvPr/>
        </p:nvSpPr>
        <p:spPr>
          <a:xfrm>
            <a:off x="899165" y="2748205"/>
            <a:ext cx="10045169" cy="3416320"/>
          </a:xfrm>
          <a:prstGeom prst="rect">
            <a:avLst/>
          </a:prstGeom>
          <a:noFill/>
        </p:spPr>
        <p:txBody>
          <a:bodyPr wrap="square" rtlCol="0">
            <a:spAutoFit/>
          </a:bodyPr>
          <a:lstStyle/>
          <a:p>
            <a:pPr marL="457200" indent="-457200">
              <a:buFont typeface="Wingdings" panose="05000000000000000000" pitchFamily="2" charset="2"/>
              <a:buChar char="§"/>
            </a:pPr>
            <a:r>
              <a:rPr lang="en-US" sz="2400" b="1" dirty="0">
                <a:latin typeface="Dubai Light" panose="020B0303030403030204" pitchFamily="34" charset="-78"/>
                <a:cs typeface="Dubai Light" panose="020B0303030403030204" pitchFamily="34" charset="-78"/>
              </a:rPr>
              <a:t>Seeks to create a common vision of an equitable HSCE. The framework includes six different domains that represent the major elements of the HSCE:</a:t>
            </a:r>
          </a:p>
          <a:p>
            <a:pPr marL="914400" lvl="1" indent="-457200">
              <a:buFont typeface="Courier New" panose="02070309020205020404" pitchFamily="49" charset="0"/>
              <a:buChar char="o"/>
            </a:pPr>
            <a:r>
              <a:rPr lang="en-US" sz="2400" b="1" dirty="0">
                <a:latin typeface="Dubai Light" panose="020B0303030403030204" pitchFamily="34" charset="-78"/>
                <a:cs typeface="Dubai Light" panose="020B0303030403030204" pitchFamily="34" charset="-78"/>
              </a:rPr>
              <a:t>Workforce</a:t>
            </a:r>
          </a:p>
          <a:p>
            <a:pPr marL="914400" lvl="1" indent="-457200">
              <a:buFont typeface="Courier New" panose="02070309020205020404" pitchFamily="49" charset="0"/>
              <a:buChar char="o"/>
            </a:pPr>
            <a:r>
              <a:rPr lang="en-US" sz="2400" b="1" dirty="0">
                <a:latin typeface="Dubai Light" panose="020B0303030403030204" pitchFamily="34" charset="-78"/>
                <a:cs typeface="Dubai Light" panose="020B0303030403030204" pitchFamily="34" charset="-78"/>
              </a:rPr>
              <a:t>Data sharing and measurement </a:t>
            </a:r>
          </a:p>
          <a:p>
            <a:pPr marL="914400" lvl="1" indent="-457200">
              <a:buFont typeface="Courier New" panose="02070309020205020404" pitchFamily="49" charset="0"/>
              <a:buChar char="o"/>
            </a:pPr>
            <a:r>
              <a:rPr lang="en-US" sz="2400" b="1" dirty="0">
                <a:latin typeface="Dubai Light" panose="020B0303030403030204" pitchFamily="34" charset="-78"/>
                <a:cs typeface="Dubai Light" panose="020B0303030403030204" pitchFamily="34" charset="-78"/>
              </a:rPr>
              <a:t>Financing options for system and services</a:t>
            </a:r>
          </a:p>
          <a:p>
            <a:pPr marL="914400" lvl="1" indent="-457200">
              <a:buFont typeface="Courier New" panose="02070309020205020404" pitchFamily="49" charset="0"/>
              <a:buChar char="o"/>
            </a:pPr>
            <a:r>
              <a:rPr lang="en-US" sz="2400" b="1" dirty="0">
                <a:latin typeface="Dubai Light" panose="020B0303030403030204" pitchFamily="34" charset="-78"/>
                <a:cs typeface="Dubai Light" panose="020B0303030403030204" pitchFamily="34" charset="-78"/>
              </a:rPr>
              <a:t>Services for health-related social needs</a:t>
            </a:r>
          </a:p>
          <a:p>
            <a:pPr marL="914400" lvl="1" indent="-457200">
              <a:buFont typeface="Courier New" panose="02070309020205020404" pitchFamily="49" charset="0"/>
              <a:buChar char="o"/>
            </a:pPr>
            <a:r>
              <a:rPr lang="en-US" sz="2400" b="1" dirty="0">
                <a:latin typeface="Dubai Light" panose="020B0303030403030204" pitchFamily="34" charset="-78"/>
                <a:cs typeface="Dubai Light" panose="020B0303030403030204" pitchFamily="34" charset="-78"/>
              </a:rPr>
              <a:t>Multi-stakeholder alignment and governance</a:t>
            </a:r>
          </a:p>
          <a:p>
            <a:pPr marL="914400" lvl="1" indent="-457200">
              <a:buFont typeface="Courier New" panose="02070309020205020404" pitchFamily="49" charset="0"/>
              <a:buChar char="o"/>
            </a:pPr>
            <a:r>
              <a:rPr lang="en-US" sz="2400" b="1" dirty="0">
                <a:latin typeface="Dubai Light" panose="020B0303030403030204" pitchFamily="34" charset="-78"/>
                <a:cs typeface="Dubai Light" panose="020B0303030403030204" pitchFamily="34" charset="-78"/>
              </a:rPr>
              <a:t>CBO Network formation</a:t>
            </a: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1"/>
            <a:ext cx="3949831" cy="1695086"/>
          </a:xfrm>
          <a:prstGeom prst="rect">
            <a:avLst/>
          </a:prstGeom>
        </p:spPr>
      </p:pic>
    </p:spTree>
    <p:extLst>
      <p:ext uri="{BB962C8B-B14F-4D97-AF65-F5344CB8AC3E}">
        <p14:creationId xmlns:p14="http://schemas.microsoft.com/office/powerpoint/2010/main" val="236715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E8509E-2FD2-CE1B-A85C-9A611BB60245}"/>
              </a:ext>
            </a:extLst>
          </p:cNvPr>
          <p:cNvSpPr/>
          <p:nvPr/>
        </p:nvSpPr>
        <p:spPr>
          <a:xfrm>
            <a:off x="0" y="6418556"/>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pic>
        <p:nvPicPr>
          <p:cNvPr id="1028" name="Picture 4" descr="Roster">
            <a:extLst>
              <a:ext uri="{FF2B5EF4-FFF2-40B4-BE49-F238E27FC236}">
                <a16:creationId xmlns:a16="http://schemas.microsoft.com/office/drawing/2014/main" id="{F7EFC6C7-54CC-C984-8B66-45BF143AB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489" y="1108055"/>
            <a:ext cx="4533666" cy="4598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5432677-99A6-8A41-BA09-4E502BE6981B}"/>
              </a:ext>
            </a:extLst>
          </p:cNvPr>
          <p:cNvSpPr/>
          <p:nvPr/>
        </p:nvSpPr>
        <p:spPr>
          <a:xfrm>
            <a:off x="1952947" y="4678541"/>
            <a:ext cx="4385375" cy="1154162"/>
          </a:xfrm>
          <a:prstGeom prst="rect">
            <a:avLst/>
          </a:prstGeom>
        </p:spPr>
        <p:txBody>
          <a:bodyPr wrap="square">
            <a:spAutoFit/>
          </a:bodyPr>
          <a:lstStyle/>
          <a:p>
            <a:pPr algn="r">
              <a:spcAft>
                <a:spcPts val="600"/>
              </a:spcAft>
              <a:defRPr/>
            </a:pPr>
            <a:r>
              <a:rPr lang="en-US" sz="1600" b="1" spc="-30" dirty="0">
                <a:latin typeface="Dubai Light" panose="020B0303030403030204" pitchFamily="34" charset="-78"/>
                <a:cs typeface="Dubai Light" panose="020B0303030403030204" pitchFamily="34" charset="-78"/>
              </a:rPr>
              <a:t>June Simmons</a:t>
            </a:r>
            <a:br>
              <a:rPr lang="en-US" sz="1600" spc="-30" dirty="0">
                <a:latin typeface="Dubai Light" panose="020B0303030403030204" pitchFamily="34" charset="-78"/>
                <a:cs typeface="Dubai Light" panose="020B0303030403030204" pitchFamily="34" charset="-78"/>
              </a:rPr>
            </a:br>
            <a:r>
              <a:rPr lang="en-US" sz="1600" spc="-30" dirty="0">
                <a:latin typeface="Dubai Light" panose="020B0303030403030204" pitchFamily="34" charset="-78"/>
                <a:cs typeface="Dubai Light" panose="020B0303030403030204" pitchFamily="34" charset="-78"/>
              </a:rPr>
              <a:t>Partners in Care Foundation</a:t>
            </a:r>
            <a:br>
              <a:rPr lang="en-US" sz="1600" spc="-30" dirty="0">
                <a:latin typeface="Dubai Light" panose="020B0303030403030204" pitchFamily="34" charset="-78"/>
                <a:cs typeface="Dubai Light" panose="020B0303030403030204" pitchFamily="34" charset="-78"/>
              </a:rPr>
            </a:br>
            <a:r>
              <a:rPr lang="en-US" sz="1600" u="sng" spc="-30" dirty="0">
                <a:solidFill>
                  <a:srgbClr val="0070C0"/>
                </a:solidFill>
                <a:latin typeface="Dubai Light" panose="020B0303030403030204" pitchFamily="34" charset="-78"/>
                <a:cs typeface="Dubai Light" panose="020B0303030403030204" pitchFamily="34" charset="-78"/>
                <a:hlinkClick r:id="rId4">
                  <a:extLst>
                    <a:ext uri="{A12FA001-AC4F-418D-AE19-62706E023703}">
                      <ahyp:hlinkClr xmlns:ahyp="http://schemas.microsoft.com/office/drawing/2018/hyperlinkcolor" val="tx"/>
                    </a:ext>
                  </a:extLst>
                </a:hlinkClick>
              </a:rPr>
              <a:t>jsimmons@picf.org</a:t>
            </a:r>
            <a:endParaRPr lang="en-US" sz="1600" u="sng" spc="-30" dirty="0">
              <a:solidFill>
                <a:srgbClr val="0070C0"/>
              </a:solidFill>
              <a:latin typeface="Dubai Light" panose="020B0303030403030204" pitchFamily="34" charset="-78"/>
              <a:cs typeface="Dubai Light" panose="020B0303030403030204" pitchFamily="34" charset="-78"/>
            </a:endParaRPr>
          </a:p>
          <a:p>
            <a:pPr lvl="0" algn="r">
              <a:defRPr/>
            </a:pPr>
            <a:r>
              <a:rPr lang="en-US" sz="1600" spc="-30" dirty="0">
                <a:solidFill>
                  <a:srgbClr val="0070C0"/>
                </a:solidFill>
                <a:latin typeface="Dubai Light" panose="020B0303030403030204" pitchFamily="34" charset="-78"/>
                <a:cs typeface="Dubai Light" panose="020B0303030403030204" pitchFamily="34" charset="-78"/>
              </a:rPr>
              <a:t>818-837-3775 x101</a:t>
            </a:r>
          </a:p>
        </p:txBody>
      </p:sp>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460"/>
              </a:lnSpc>
            </a:pPr>
            <a:endParaRPr lang="en-US" sz="3600" spc="-100" dirty="0">
              <a:solidFill>
                <a:srgbClr val="0063A2"/>
              </a:solidFill>
              <a:latin typeface="Dubai Light" panose="020B0303030403030204" pitchFamily="34" charset="-78"/>
              <a:cs typeface="Dubai Light" panose="020B0303030403030204" pitchFamily="34" charset="-78"/>
            </a:endParaRPr>
          </a:p>
        </p:txBody>
      </p:sp>
      <p:sp>
        <p:nvSpPr>
          <p:cNvPr id="15" name="Rectangle 14">
            <a:extLst>
              <a:ext uri="{FF2B5EF4-FFF2-40B4-BE49-F238E27FC236}">
                <a16:creationId xmlns:a16="http://schemas.microsoft.com/office/drawing/2014/main" id="{42D8F0B8-5A4D-BA4F-AA7A-325D20D0777C}"/>
              </a:ext>
            </a:extLst>
          </p:cNvPr>
          <p:cNvSpPr/>
          <p:nvPr/>
        </p:nvSpPr>
        <p:spPr>
          <a:xfrm>
            <a:off x="6338321" y="1111666"/>
            <a:ext cx="5215391" cy="1154162"/>
          </a:xfrm>
          <a:prstGeom prst="rect">
            <a:avLst/>
          </a:prstGeom>
        </p:spPr>
        <p:txBody>
          <a:bodyPr wrap="square">
            <a:spAutoFit/>
          </a:bodyPr>
          <a:lstStyle/>
          <a:p>
            <a:pPr>
              <a:spcAft>
                <a:spcPts val="600"/>
              </a:spcAft>
              <a:defRPr/>
            </a:pPr>
            <a:r>
              <a:rPr lang="en-US" sz="1600" b="1" spc="-30" dirty="0">
                <a:latin typeface="Dubai Light" panose="020B0303030403030204" pitchFamily="34" charset="-78"/>
                <a:cs typeface="Dubai Light" panose="020B0303030403030204" pitchFamily="34" charset="-78"/>
              </a:rPr>
              <a:t>Timothy P. McNeill</a:t>
            </a:r>
            <a:br>
              <a:rPr lang="en-US" sz="1600" spc="-30" dirty="0">
                <a:latin typeface="Dubai Light" panose="020B0303030403030204" pitchFamily="34" charset="-78"/>
                <a:cs typeface="Dubai Light" panose="020B0303030403030204" pitchFamily="34" charset="-78"/>
              </a:rPr>
            </a:br>
            <a:r>
              <a:rPr lang="en-US" sz="1600" spc="-30" dirty="0">
                <a:latin typeface="Dubai Light" panose="020B0303030403030204" pitchFamily="34" charset="-78"/>
                <a:cs typeface="Dubai Light" panose="020B0303030403030204" pitchFamily="34" charset="-78"/>
              </a:rPr>
              <a:t>Freedmen’s Health</a:t>
            </a:r>
            <a:br>
              <a:rPr lang="en-US" sz="1600" spc="-30" dirty="0">
                <a:latin typeface="Dubai Light" panose="020B0303030403030204" pitchFamily="34" charset="-78"/>
                <a:cs typeface="Dubai Light" panose="020B0303030403030204" pitchFamily="34" charset="-78"/>
              </a:rPr>
            </a:br>
            <a:r>
              <a:rPr lang="en-US" sz="1600" u="sng" spc="-30" dirty="0">
                <a:solidFill>
                  <a:srgbClr val="0070C0"/>
                </a:solidFill>
                <a:latin typeface="Dubai Light" panose="020B0303030403030204" pitchFamily="34" charset="-78"/>
                <a:cs typeface="Dubai Light" panose="020B0303030403030204" pitchFamily="34" charset="-78"/>
              </a:rPr>
              <a:t>tmcneill@freedmenshealth.com</a:t>
            </a:r>
          </a:p>
          <a:p>
            <a:pPr lvl="0">
              <a:defRPr/>
            </a:pPr>
            <a:r>
              <a:rPr lang="en-US" sz="1600" spc="-30" dirty="0">
                <a:solidFill>
                  <a:srgbClr val="0070C0"/>
                </a:solidFill>
                <a:latin typeface="Dubai Light" panose="020B0303030403030204" pitchFamily="34" charset="-78"/>
                <a:cs typeface="Dubai Light" panose="020B0303030403030204" pitchFamily="34" charset="-78"/>
              </a:rPr>
              <a:t>202-344-5465</a:t>
            </a:r>
          </a:p>
        </p:txBody>
      </p:sp>
      <p:sp>
        <p:nvSpPr>
          <p:cNvPr id="8" name="Rectangle 7">
            <a:extLst>
              <a:ext uri="{FF2B5EF4-FFF2-40B4-BE49-F238E27FC236}">
                <a16:creationId xmlns:a16="http://schemas.microsoft.com/office/drawing/2014/main" id="{CFDCB07B-5E08-4A7C-A3BA-79200CF459C1}"/>
              </a:ext>
            </a:extLst>
          </p:cNvPr>
          <p:cNvSpPr/>
          <p:nvPr/>
        </p:nvSpPr>
        <p:spPr>
          <a:xfrm>
            <a:off x="914066" y="335676"/>
            <a:ext cx="10848511" cy="646331"/>
          </a:xfrm>
          <a:prstGeom prst="rect">
            <a:avLst/>
          </a:prstGeom>
        </p:spPr>
        <p:txBody>
          <a:bodyPr wrap="square">
            <a:spAutoFit/>
          </a:bodyPr>
          <a:lstStyle/>
          <a:p>
            <a:pPr algn="ctr">
              <a:spcAft>
                <a:spcPts val="600"/>
              </a:spcAft>
              <a:defRPr/>
            </a:pPr>
            <a:r>
              <a:rPr lang="en-US" sz="3600" b="1" spc="-30" dirty="0">
                <a:solidFill>
                  <a:srgbClr val="00A6B2"/>
                </a:solidFill>
                <a:latin typeface="Dubai Light" panose="020B0303030403030204" pitchFamily="34" charset="-78"/>
                <a:cs typeface="Dubai Light" panose="020B0303030403030204" pitchFamily="34" charset="-78"/>
              </a:rPr>
              <a:t>Co-Chairs, Partnership to Align Social Care</a:t>
            </a:r>
          </a:p>
        </p:txBody>
      </p:sp>
      <p:sp>
        <p:nvSpPr>
          <p:cNvPr id="12" name="Rectangle 11">
            <a:extLst>
              <a:ext uri="{FF2B5EF4-FFF2-40B4-BE49-F238E27FC236}">
                <a16:creationId xmlns:a16="http://schemas.microsoft.com/office/drawing/2014/main" id="{4271C9A5-EAA4-2B08-2C16-225060C091EF}"/>
              </a:ext>
            </a:extLst>
          </p:cNvPr>
          <p:cNvSpPr/>
          <p:nvPr/>
        </p:nvSpPr>
        <p:spPr>
          <a:xfrm>
            <a:off x="3903312" y="6520596"/>
            <a:ext cx="4385375" cy="784830"/>
          </a:xfrm>
          <a:prstGeom prst="rect">
            <a:avLst/>
          </a:prstGeom>
        </p:spPr>
        <p:txBody>
          <a:bodyPr wrap="square">
            <a:spAutoFit/>
          </a:bodyPr>
          <a:lstStyle/>
          <a:p>
            <a:pPr algn="ctr">
              <a:spcAft>
                <a:spcPts val="600"/>
              </a:spcAft>
              <a:defRPr/>
            </a:pPr>
            <a:r>
              <a:rPr lang="en-US" sz="2000" spc="-30" dirty="0">
                <a:latin typeface="Dubai Light" panose="020B0303030403030204" pitchFamily="34" charset="-78"/>
                <a:cs typeface="Dubai Light" panose="020B0303030403030204" pitchFamily="34" charset="-78"/>
                <a:hlinkClick r:id="rId5">
                  <a:extLst>
                    <a:ext uri="{A12FA001-AC4F-418D-AE19-62706E023703}">
                      <ahyp:hlinkClr xmlns:ahyp="http://schemas.microsoft.com/office/drawing/2018/hyperlinkcolor" val="tx"/>
                    </a:ext>
                  </a:extLst>
                </a:hlinkClick>
              </a:rPr>
              <a:t>www.Partnership2ASC.org</a:t>
            </a:r>
            <a:endParaRPr lang="en-US" sz="2000" spc="-30" dirty="0">
              <a:latin typeface="Dubai Light" panose="020B0303030403030204" pitchFamily="34" charset="-78"/>
              <a:cs typeface="Dubai Light" panose="020B0303030403030204" pitchFamily="34" charset="-78"/>
            </a:endParaRPr>
          </a:p>
          <a:p>
            <a:pPr algn="ctr">
              <a:spcAft>
                <a:spcPts val="600"/>
              </a:spcAft>
              <a:defRPr/>
            </a:pPr>
            <a:endParaRPr lang="en-US" sz="2000" spc="-30" dirty="0">
              <a:solidFill>
                <a:srgbClr val="0070C0"/>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307171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2146852"/>
            <a:ext cx="12192000" cy="4711147"/>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16396" y="2210992"/>
            <a:ext cx="11559208" cy="622312"/>
          </a:xfrm>
        </p:spPr>
        <p:txBody>
          <a:bodyPr anchor="t">
            <a:noAutofit/>
          </a:bodyPr>
          <a:lstStyle/>
          <a:p>
            <a:pPr>
              <a:lnSpc>
                <a:spcPct val="100000"/>
              </a:lnSpc>
            </a:pPr>
            <a:r>
              <a:rPr lang="en-US" sz="2800" b="1" u="sng" spc="-150" dirty="0">
                <a:latin typeface="Dubai Light" panose="020B0303030403030204" pitchFamily="34" charset="-78"/>
                <a:cs typeface="Dubai Light" panose="020B0303030403030204" pitchFamily="34" charset="-78"/>
              </a:rPr>
              <a:t> Principles of an Equitable Health and Social Care Ecosystem</a:t>
            </a:r>
          </a:p>
        </p:txBody>
      </p:sp>
      <p:pic>
        <p:nvPicPr>
          <p:cNvPr id="6" name="Picture 5" descr="Text&#10;&#10;Description automatically generated">
            <a:extLst>
              <a:ext uri="{FF2B5EF4-FFF2-40B4-BE49-F238E27FC236}">
                <a16:creationId xmlns:a16="http://schemas.microsoft.com/office/drawing/2014/main" id="{F6B1817C-7E5E-EBE6-CC91-4BAC46FE287F}"/>
              </a:ext>
            </a:extLst>
          </p:cNvPr>
          <p:cNvPicPr>
            <a:picLocks noChangeAspect="1"/>
          </p:cNvPicPr>
          <p:nvPr/>
        </p:nvPicPr>
        <p:blipFill>
          <a:blip r:embed="rId2"/>
          <a:stretch>
            <a:fillRect/>
          </a:stretch>
        </p:blipFill>
        <p:spPr>
          <a:xfrm>
            <a:off x="0" y="1"/>
            <a:ext cx="3949831" cy="1695086"/>
          </a:xfrm>
          <a:prstGeom prst="rect">
            <a:avLst/>
          </a:prstGeom>
        </p:spPr>
      </p:pic>
      <p:graphicFrame>
        <p:nvGraphicFramePr>
          <p:cNvPr id="10" name="TextBox 2">
            <a:extLst>
              <a:ext uri="{FF2B5EF4-FFF2-40B4-BE49-F238E27FC236}">
                <a16:creationId xmlns:a16="http://schemas.microsoft.com/office/drawing/2014/main" id="{1B4C45CC-F4A7-101A-398E-6BC662EFA41D}"/>
              </a:ext>
            </a:extLst>
          </p:cNvPr>
          <p:cNvGraphicFramePr/>
          <p:nvPr>
            <p:extLst>
              <p:ext uri="{D42A27DB-BD31-4B8C-83A1-F6EECF244321}">
                <p14:modId xmlns:p14="http://schemas.microsoft.com/office/powerpoint/2010/main" val="1035701917"/>
              </p:ext>
            </p:extLst>
          </p:nvPr>
        </p:nvGraphicFramePr>
        <p:xfrm>
          <a:off x="729673" y="2632360"/>
          <a:ext cx="10732654"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85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325386"/>
            <a:ext cx="12191999" cy="547984"/>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77333" y="1732883"/>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How to Get Involved in the Partnership…</a:t>
            </a:r>
          </a:p>
        </p:txBody>
      </p:sp>
      <p:sp>
        <p:nvSpPr>
          <p:cNvPr id="8" name="TextBox 7">
            <a:extLst>
              <a:ext uri="{FF2B5EF4-FFF2-40B4-BE49-F238E27FC236}">
                <a16:creationId xmlns:a16="http://schemas.microsoft.com/office/drawing/2014/main" id="{E4211425-C9E7-4C99-BD83-24C79D7851D4}"/>
              </a:ext>
            </a:extLst>
          </p:cNvPr>
          <p:cNvSpPr txBox="1"/>
          <p:nvPr/>
        </p:nvSpPr>
        <p:spPr>
          <a:xfrm>
            <a:off x="490194" y="2377544"/>
            <a:ext cx="10635005" cy="3539430"/>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latin typeface="Dubai Light" panose="020B0303030403030204" pitchFamily="34" charset="-78"/>
                <a:cs typeface="Dubai Light" panose="020B0303030403030204" pitchFamily="34" charset="-78"/>
              </a:rPr>
              <a:t>Sign up for our email list: </a:t>
            </a:r>
            <a:r>
              <a:rPr lang="en-US" sz="2800" b="1" dirty="0">
                <a:latin typeface="Dubai Light" panose="020B0303030403030204" pitchFamily="34" charset="-78"/>
                <a:cs typeface="Dubai Light" panose="020B0303030403030204" pitchFamily="34" charset="-78"/>
                <a:hlinkClick r:id="rId2"/>
              </a:rPr>
              <a:t>https://www.partnership2asc.org/sign-up/</a:t>
            </a:r>
            <a:endParaRPr lang="en-US" sz="2800" b="1" dirty="0">
              <a:latin typeface="Dubai Light" panose="020B0303030403030204" pitchFamily="34" charset="-78"/>
              <a:cs typeface="Dubai Light" panose="020B0303030403030204" pitchFamily="34" charset="-78"/>
            </a:endParaRPr>
          </a:p>
          <a:p>
            <a:r>
              <a:rPr lang="en-US" sz="2800" b="1" dirty="0">
                <a:latin typeface="Dubai Light" panose="020B0303030403030204" pitchFamily="34" charset="-78"/>
                <a:cs typeface="Dubai Light" panose="020B0303030403030204" pitchFamily="34" charset="-78"/>
              </a:rPr>
              <a:t> </a:t>
            </a:r>
          </a:p>
          <a:p>
            <a:pPr marL="457200" indent="-457200">
              <a:buFont typeface="Wingdings" panose="05000000000000000000" pitchFamily="2" charset="2"/>
              <a:buChar char="§"/>
            </a:pPr>
            <a:r>
              <a:rPr lang="en-US" sz="2800" b="1" dirty="0">
                <a:latin typeface="Dubai Light" panose="020B0303030403030204" pitchFamily="34" charset="-78"/>
                <a:cs typeface="Dubai Light" panose="020B0303030403030204" pitchFamily="34" charset="-78"/>
              </a:rPr>
              <a:t>Follow the Partnership on social media:</a:t>
            </a:r>
          </a:p>
          <a:p>
            <a:pPr marL="457200" indent="-457200">
              <a:buFont typeface="Wingdings" panose="05000000000000000000" pitchFamily="2" charset="2"/>
              <a:buChar char="§"/>
            </a:pPr>
            <a:endParaRPr lang="en-US" sz="2800" b="1" dirty="0">
              <a:latin typeface="Dubai Light" panose="020B0303030403030204" pitchFamily="34" charset="-78"/>
              <a:cs typeface="Dubai Light" panose="020B0303030403030204" pitchFamily="34" charset="-78"/>
            </a:endParaRPr>
          </a:p>
          <a:p>
            <a:pPr marL="457200" indent="-457200">
              <a:buFont typeface="Wingdings" panose="05000000000000000000" pitchFamily="2" charset="2"/>
              <a:buChar char="§"/>
            </a:pPr>
            <a:r>
              <a:rPr lang="en-US" sz="2800" b="1" dirty="0">
                <a:latin typeface="Dubai Light" panose="020B0303030403030204" pitchFamily="34" charset="-78"/>
                <a:cs typeface="Dubai Light" panose="020B0303030403030204" pitchFamily="34" charset="-78"/>
              </a:rPr>
              <a:t>Reach out directly to: </a:t>
            </a:r>
          </a:p>
          <a:p>
            <a:pPr marL="914400" lvl="1" indent="-457200">
              <a:buFont typeface="Wingdings" panose="05000000000000000000" pitchFamily="2" charset="2"/>
              <a:buChar char="ü"/>
            </a:pPr>
            <a:r>
              <a:rPr lang="en-US" sz="2800" i="1" dirty="0">
                <a:latin typeface="Dubai Light" panose="020B0303030403030204" pitchFamily="34" charset="-78"/>
                <a:cs typeface="Dubai Light" panose="020B0303030403030204" pitchFamily="34" charset="-78"/>
              </a:rPr>
              <a:t>Support the Partnership</a:t>
            </a:r>
          </a:p>
          <a:p>
            <a:pPr marL="914400" lvl="1" indent="-457200">
              <a:buFont typeface="Wingdings" panose="05000000000000000000" pitchFamily="2" charset="2"/>
              <a:buChar char="ü"/>
            </a:pPr>
            <a:r>
              <a:rPr lang="en-US" sz="2800" i="1" dirty="0">
                <a:latin typeface="Dubai Light" panose="020B0303030403030204" pitchFamily="34" charset="-78"/>
                <a:cs typeface="Dubai Light" panose="020B0303030403030204" pitchFamily="34" charset="-78"/>
              </a:rPr>
              <a:t>Ask about getting involved in leadership/workgroup activities</a:t>
            </a:r>
          </a:p>
          <a:p>
            <a:pPr marL="914400" lvl="1" indent="-457200">
              <a:buFont typeface="Wingdings" panose="05000000000000000000" pitchFamily="2" charset="2"/>
              <a:buChar char="ü"/>
            </a:pPr>
            <a:r>
              <a:rPr lang="en-US" sz="2800" i="1" dirty="0">
                <a:latin typeface="Dubai Light" panose="020B0303030403030204" pitchFamily="34" charset="-78"/>
                <a:cs typeface="Dubai Light" panose="020B0303030403030204" pitchFamily="34" charset="-78"/>
              </a:rPr>
              <a:t>Share your expertise/experiences</a:t>
            </a: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3"/>
          <a:stretch>
            <a:fillRect/>
          </a:stretch>
        </p:blipFill>
        <p:spPr>
          <a:xfrm>
            <a:off x="0" y="1"/>
            <a:ext cx="3949831" cy="1695086"/>
          </a:xfrm>
          <a:prstGeom prst="rect">
            <a:avLst/>
          </a:prstGeom>
        </p:spPr>
      </p:pic>
      <p:pic>
        <p:nvPicPr>
          <p:cNvPr id="3" name="Picture 2">
            <a:extLst>
              <a:ext uri="{FF2B5EF4-FFF2-40B4-BE49-F238E27FC236}">
                <a16:creationId xmlns:a16="http://schemas.microsoft.com/office/drawing/2014/main" id="{3892104B-0C58-8AE1-8292-58DF8C75599E}"/>
              </a:ext>
            </a:extLst>
          </p:cNvPr>
          <p:cNvPicPr>
            <a:picLocks noChangeAspect="1"/>
          </p:cNvPicPr>
          <p:nvPr/>
        </p:nvPicPr>
        <p:blipFill>
          <a:blip r:embed="rId4"/>
          <a:stretch>
            <a:fillRect/>
          </a:stretch>
        </p:blipFill>
        <p:spPr>
          <a:xfrm>
            <a:off x="9428671" y="3072892"/>
            <a:ext cx="773439" cy="712216"/>
          </a:xfrm>
          <a:prstGeom prst="rect">
            <a:avLst/>
          </a:prstGeom>
        </p:spPr>
      </p:pic>
      <p:sp>
        <p:nvSpPr>
          <p:cNvPr id="6" name="Rectangle 5">
            <a:extLst>
              <a:ext uri="{FF2B5EF4-FFF2-40B4-BE49-F238E27FC236}">
                <a16:creationId xmlns:a16="http://schemas.microsoft.com/office/drawing/2014/main" id="{B3E1EA51-781A-6B76-A63F-6216E03CD669}"/>
              </a:ext>
            </a:extLst>
          </p:cNvPr>
          <p:cNvSpPr/>
          <p:nvPr/>
        </p:nvSpPr>
        <p:spPr>
          <a:xfrm>
            <a:off x="6949862" y="3693605"/>
            <a:ext cx="1986747" cy="461665"/>
          </a:xfrm>
          <a:prstGeom prst="rect">
            <a:avLst/>
          </a:prstGeom>
        </p:spPr>
        <p:txBody>
          <a:bodyPr wrap="square">
            <a:spAutoFit/>
          </a:bodyPr>
          <a:lstStyle/>
          <a:p>
            <a:pPr algn="ctr">
              <a:spcAft>
                <a:spcPts val="600"/>
              </a:spcAft>
              <a:defRPr/>
            </a:pPr>
            <a:r>
              <a:rPr lang="en-US" sz="1200" spc="-30" dirty="0">
                <a:solidFill>
                  <a:srgbClr val="0070C0"/>
                </a:solidFill>
                <a:latin typeface="Dubai Light" panose="020B0303030403030204" pitchFamily="34" charset="-78"/>
                <a:cs typeface="Dubai Light" panose="020B0303030403030204" pitchFamily="34" charset="-78"/>
                <a:hlinkClick r:id="rId5"/>
              </a:rPr>
              <a:t>www.linkedin.com/company/partnership-to-align-social-care</a:t>
            </a:r>
            <a:endParaRPr lang="en-US" sz="1200" b="1" spc="-30" dirty="0">
              <a:solidFill>
                <a:srgbClr val="0070C0"/>
              </a:solidFill>
              <a:latin typeface="Dubai Light" panose="020B0303030403030204" pitchFamily="34" charset="-78"/>
              <a:cs typeface="Dubai Light" panose="020B0303030403030204" pitchFamily="34" charset="-78"/>
            </a:endParaRPr>
          </a:p>
        </p:txBody>
      </p:sp>
      <p:pic>
        <p:nvPicPr>
          <p:cNvPr id="7" name="Picture 6" descr="A picture containing text, clipart, vector graphics&#10;&#10;Description automatically generated">
            <a:hlinkClick r:id="rId6"/>
            <a:extLst>
              <a:ext uri="{FF2B5EF4-FFF2-40B4-BE49-F238E27FC236}">
                <a16:creationId xmlns:a16="http://schemas.microsoft.com/office/drawing/2014/main" id="{0C7E1302-C1F7-E4D1-3371-8A660105F766}"/>
              </a:ext>
            </a:extLst>
          </p:cNvPr>
          <p:cNvPicPr>
            <a:picLocks noChangeAspect="1"/>
          </p:cNvPicPr>
          <p:nvPr/>
        </p:nvPicPr>
        <p:blipFill>
          <a:blip r:embed="rId7"/>
          <a:stretch>
            <a:fillRect/>
          </a:stretch>
        </p:blipFill>
        <p:spPr>
          <a:xfrm>
            <a:off x="7622702" y="3144842"/>
            <a:ext cx="560580" cy="558605"/>
          </a:xfrm>
          <a:prstGeom prst="rect">
            <a:avLst/>
          </a:prstGeom>
        </p:spPr>
      </p:pic>
      <p:sp>
        <p:nvSpPr>
          <p:cNvPr id="9" name="Rectangle 8">
            <a:extLst>
              <a:ext uri="{FF2B5EF4-FFF2-40B4-BE49-F238E27FC236}">
                <a16:creationId xmlns:a16="http://schemas.microsoft.com/office/drawing/2014/main" id="{07BD3D9A-F09E-C195-B833-A3CF14D3C4F0}"/>
              </a:ext>
            </a:extLst>
          </p:cNvPr>
          <p:cNvSpPr/>
          <p:nvPr/>
        </p:nvSpPr>
        <p:spPr>
          <a:xfrm>
            <a:off x="8822016" y="3755161"/>
            <a:ext cx="1986747" cy="338554"/>
          </a:xfrm>
          <a:prstGeom prst="rect">
            <a:avLst/>
          </a:prstGeom>
        </p:spPr>
        <p:txBody>
          <a:bodyPr wrap="square">
            <a:spAutoFit/>
          </a:bodyPr>
          <a:lstStyle/>
          <a:p>
            <a:pPr algn="ctr">
              <a:spcAft>
                <a:spcPts val="600"/>
              </a:spcAft>
              <a:defRPr/>
            </a:pPr>
            <a:r>
              <a:rPr lang="en-US" sz="1600" spc="-30" dirty="0">
                <a:solidFill>
                  <a:srgbClr val="0070C0"/>
                </a:solidFill>
                <a:latin typeface="Dubai Light" panose="020B0303030403030204" pitchFamily="34" charset="-78"/>
                <a:cs typeface="Dubai Light" panose="020B0303030403030204" pitchFamily="34" charset="-78"/>
              </a:rPr>
              <a:t>@partnership2asc</a:t>
            </a:r>
            <a:endParaRPr lang="en-US" sz="1600" b="1" spc="-30" dirty="0">
              <a:solidFill>
                <a:srgbClr val="0070C0"/>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146940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11AC68-0BD4-4E30-9730-1F6B1F590A2B}"/>
              </a:ext>
            </a:extLst>
          </p:cNvPr>
          <p:cNvPicPr>
            <a:picLocks noChangeAspect="1"/>
          </p:cNvPicPr>
          <p:nvPr/>
        </p:nvPicPr>
        <p:blipFill>
          <a:blip r:embed="rId3"/>
          <a:stretch>
            <a:fillRect/>
          </a:stretch>
        </p:blipFill>
        <p:spPr>
          <a:xfrm>
            <a:off x="0" y="0"/>
            <a:ext cx="5197642" cy="2230589"/>
          </a:xfrm>
          <a:prstGeom prst="rect">
            <a:avLst/>
          </a:prstGeom>
        </p:spPr>
      </p:pic>
      <p:sp>
        <p:nvSpPr>
          <p:cNvPr id="11" name="Rectangle 10">
            <a:extLst>
              <a:ext uri="{FF2B5EF4-FFF2-40B4-BE49-F238E27FC236}">
                <a16:creationId xmlns:a16="http://schemas.microsoft.com/office/drawing/2014/main" id="{D5432677-99A6-8A41-BA09-4E502BE6981B}"/>
              </a:ext>
            </a:extLst>
          </p:cNvPr>
          <p:cNvSpPr/>
          <p:nvPr/>
        </p:nvSpPr>
        <p:spPr>
          <a:xfrm>
            <a:off x="1930134" y="2331321"/>
            <a:ext cx="4385375" cy="1400383"/>
          </a:xfrm>
          <a:prstGeom prst="rect">
            <a:avLst/>
          </a:prstGeom>
        </p:spPr>
        <p:txBody>
          <a:bodyPr wrap="square">
            <a:spAutoFit/>
          </a:bodyPr>
          <a:lstStyle/>
          <a:p>
            <a:pPr algn="ctr">
              <a:spcAft>
                <a:spcPts val="600"/>
              </a:spcAft>
              <a:defRPr/>
            </a:pPr>
            <a:r>
              <a:rPr lang="en-US" sz="2000" b="1" spc="-30" dirty="0">
                <a:latin typeface="Dubai Light" panose="020B0303030403030204" pitchFamily="34" charset="-78"/>
                <a:cs typeface="Dubai Light" panose="020B0303030403030204" pitchFamily="34" charset="-78"/>
              </a:rPr>
              <a:t>June Simmons</a:t>
            </a:r>
            <a:br>
              <a:rPr lang="en-US" sz="2000" spc="-30" dirty="0">
                <a:latin typeface="Dubai Light" panose="020B0303030403030204" pitchFamily="34" charset="-78"/>
                <a:cs typeface="Dubai Light" panose="020B0303030403030204" pitchFamily="34" charset="-78"/>
              </a:rPr>
            </a:br>
            <a:r>
              <a:rPr lang="en-US" sz="2000" spc="-30" dirty="0">
                <a:latin typeface="Dubai Light" panose="020B0303030403030204" pitchFamily="34" charset="-78"/>
                <a:cs typeface="Dubai Light" panose="020B0303030403030204" pitchFamily="34" charset="-78"/>
              </a:rPr>
              <a:t>Partners in Care Foundation</a:t>
            </a:r>
            <a:br>
              <a:rPr lang="en-US" sz="2000" spc="-30" dirty="0">
                <a:latin typeface="Dubai Light" panose="020B0303030403030204" pitchFamily="34" charset="-78"/>
                <a:cs typeface="Dubai Light" panose="020B0303030403030204" pitchFamily="34" charset="-78"/>
              </a:rPr>
            </a:br>
            <a:r>
              <a:rPr lang="en-US" sz="2000" u="sng" spc="-30" dirty="0">
                <a:solidFill>
                  <a:srgbClr val="0070C0"/>
                </a:solidFill>
                <a:latin typeface="Dubai Light" panose="020B0303030403030204" pitchFamily="34" charset="-78"/>
                <a:cs typeface="Dubai Light" panose="020B0303030403030204" pitchFamily="34" charset="-78"/>
                <a:hlinkClick r:id="rId4">
                  <a:extLst>
                    <a:ext uri="{A12FA001-AC4F-418D-AE19-62706E023703}">
                      <ahyp:hlinkClr xmlns:ahyp="http://schemas.microsoft.com/office/drawing/2018/hyperlinkcolor" val="tx"/>
                    </a:ext>
                  </a:extLst>
                </a:hlinkClick>
              </a:rPr>
              <a:t>jsimmons@picf.org</a:t>
            </a:r>
            <a:endParaRPr lang="en-US" sz="2000" u="sng" spc="-30" dirty="0">
              <a:solidFill>
                <a:srgbClr val="0070C0"/>
              </a:solidFill>
              <a:latin typeface="Dubai Light" panose="020B0303030403030204" pitchFamily="34" charset="-78"/>
              <a:cs typeface="Dubai Light" panose="020B0303030403030204" pitchFamily="34" charset="-78"/>
            </a:endParaRPr>
          </a:p>
          <a:p>
            <a:pPr lvl="0" algn="ctr">
              <a:defRPr/>
            </a:pPr>
            <a:r>
              <a:rPr lang="en-US" sz="2000" spc="-30" dirty="0">
                <a:solidFill>
                  <a:srgbClr val="0070C0"/>
                </a:solidFill>
                <a:latin typeface="Dubai Light" panose="020B0303030403030204" pitchFamily="34" charset="-78"/>
                <a:cs typeface="Dubai Light" panose="020B0303030403030204" pitchFamily="34" charset="-78"/>
              </a:rPr>
              <a:t>818-837-3775 x101</a:t>
            </a:r>
          </a:p>
        </p:txBody>
      </p:sp>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460"/>
              </a:lnSpc>
            </a:pPr>
            <a:endParaRPr lang="en-US" sz="3600" spc="-100" dirty="0">
              <a:solidFill>
                <a:srgbClr val="0063A2"/>
              </a:solidFill>
              <a:latin typeface="Dubai Light" panose="020B0303030403030204" pitchFamily="34" charset="-78"/>
              <a:cs typeface="Dubai Light" panose="020B0303030403030204" pitchFamily="34" charset="-78"/>
            </a:endParaRPr>
          </a:p>
        </p:txBody>
      </p:sp>
      <p:sp>
        <p:nvSpPr>
          <p:cNvPr id="15" name="Rectangle 14">
            <a:extLst>
              <a:ext uri="{FF2B5EF4-FFF2-40B4-BE49-F238E27FC236}">
                <a16:creationId xmlns:a16="http://schemas.microsoft.com/office/drawing/2014/main" id="{42D8F0B8-5A4D-BA4F-AA7A-325D20D0777C}"/>
              </a:ext>
            </a:extLst>
          </p:cNvPr>
          <p:cNvSpPr/>
          <p:nvPr/>
        </p:nvSpPr>
        <p:spPr>
          <a:xfrm>
            <a:off x="5613885" y="2313131"/>
            <a:ext cx="5215391" cy="1400383"/>
          </a:xfrm>
          <a:prstGeom prst="rect">
            <a:avLst/>
          </a:prstGeom>
        </p:spPr>
        <p:txBody>
          <a:bodyPr wrap="square">
            <a:spAutoFit/>
          </a:bodyPr>
          <a:lstStyle/>
          <a:p>
            <a:pPr algn="ctr">
              <a:spcAft>
                <a:spcPts val="600"/>
              </a:spcAft>
              <a:defRPr/>
            </a:pPr>
            <a:r>
              <a:rPr lang="en-US" sz="2000" b="1" spc="-30" dirty="0">
                <a:latin typeface="Dubai Light" panose="020B0303030403030204" pitchFamily="34" charset="-78"/>
                <a:cs typeface="Dubai Light" panose="020B0303030403030204" pitchFamily="34" charset="-78"/>
              </a:rPr>
              <a:t>Timothy P. McNeill</a:t>
            </a:r>
            <a:br>
              <a:rPr lang="en-US" sz="2000" spc="-30" dirty="0">
                <a:latin typeface="Dubai Light" panose="020B0303030403030204" pitchFamily="34" charset="-78"/>
                <a:cs typeface="Dubai Light" panose="020B0303030403030204" pitchFamily="34" charset="-78"/>
              </a:rPr>
            </a:br>
            <a:r>
              <a:rPr lang="en-US" sz="2000" spc="-30" dirty="0">
                <a:latin typeface="Dubai Light" panose="020B0303030403030204" pitchFamily="34" charset="-78"/>
                <a:cs typeface="Dubai Light" panose="020B0303030403030204" pitchFamily="34" charset="-78"/>
              </a:rPr>
              <a:t>Freedmen’s Health</a:t>
            </a:r>
            <a:br>
              <a:rPr lang="en-US" sz="2000" spc="-30" dirty="0">
                <a:latin typeface="Dubai Light" panose="020B0303030403030204" pitchFamily="34" charset="-78"/>
                <a:cs typeface="Dubai Light" panose="020B0303030403030204" pitchFamily="34" charset="-78"/>
              </a:rPr>
            </a:br>
            <a:r>
              <a:rPr lang="en-US" sz="2000" u="sng" spc="-30" dirty="0">
                <a:solidFill>
                  <a:srgbClr val="0070C0"/>
                </a:solidFill>
                <a:latin typeface="Dubai Light" panose="020B0303030403030204" pitchFamily="34" charset="-78"/>
                <a:cs typeface="Dubai Light" panose="020B0303030403030204" pitchFamily="34" charset="-78"/>
              </a:rPr>
              <a:t>tmcneill@freedmenshealth.com</a:t>
            </a:r>
          </a:p>
          <a:p>
            <a:pPr lvl="0" algn="ctr">
              <a:defRPr/>
            </a:pPr>
            <a:r>
              <a:rPr lang="en-US" sz="2000" spc="-30" dirty="0">
                <a:solidFill>
                  <a:srgbClr val="0070C0"/>
                </a:solidFill>
                <a:latin typeface="Dubai Light" panose="020B0303030403030204" pitchFamily="34" charset="-78"/>
                <a:cs typeface="Dubai Light" panose="020B0303030403030204" pitchFamily="34" charset="-78"/>
              </a:rPr>
              <a:t>202-344-5465</a:t>
            </a:r>
          </a:p>
        </p:txBody>
      </p:sp>
      <p:sp>
        <p:nvSpPr>
          <p:cNvPr id="8" name="Rectangle 7">
            <a:extLst>
              <a:ext uri="{FF2B5EF4-FFF2-40B4-BE49-F238E27FC236}">
                <a16:creationId xmlns:a16="http://schemas.microsoft.com/office/drawing/2014/main" id="{CFDCB07B-5E08-4A7C-A3BA-79200CF459C1}"/>
              </a:ext>
            </a:extLst>
          </p:cNvPr>
          <p:cNvSpPr/>
          <p:nvPr/>
        </p:nvSpPr>
        <p:spPr>
          <a:xfrm>
            <a:off x="1585828" y="1649073"/>
            <a:ext cx="9019022" cy="523220"/>
          </a:xfrm>
          <a:prstGeom prst="rect">
            <a:avLst/>
          </a:prstGeom>
        </p:spPr>
        <p:txBody>
          <a:bodyPr wrap="square">
            <a:spAutoFit/>
          </a:bodyPr>
          <a:lstStyle/>
          <a:p>
            <a:pPr algn="ctr">
              <a:spcAft>
                <a:spcPts val="600"/>
              </a:spcAft>
              <a:defRPr/>
            </a:pPr>
            <a:r>
              <a:rPr lang="en-US" sz="2800" b="1" spc="-30" dirty="0">
                <a:solidFill>
                  <a:srgbClr val="00A6B2"/>
                </a:solidFill>
                <a:latin typeface="Dubai Light" panose="020B0303030403030204" pitchFamily="34" charset="-78"/>
                <a:cs typeface="Dubai Light" panose="020B0303030403030204" pitchFamily="34" charset="-78"/>
              </a:rPr>
              <a:t>Co-Chairs</a:t>
            </a:r>
          </a:p>
        </p:txBody>
      </p:sp>
      <p:sp>
        <p:nvSpPr>
          <p:cNvPr id="9" name="Rectangle 8">
            <a:extLst>
              <a:ext uri="{FF2B5EF4-FFF2-40B4-BE49-F238E27FC236}">
                <a16:creationId xmlns:a16="http://schemas.microsoft.com/office/drawing/2014/main" id="{ABE89EEE-13A6-4852-99F7-AD9BF77E41A1}"/>
              </a:ext>
            </a:extLst>
          </p:cNvPr>
          <p:cNvSpPr/>
          <p:nvPr/>
        </p:nvSpPr>
        <p:spPr>
          <a:xfrm>
            <a:off x="1585828" y="3821366"/>
            <a:ext cx="9019022" cy="523220"/>
          </a:xfrm>
          <a:prstGeom prst="rect">
            <a:avLst/>
          </a:prstGeom>
        </p:spPr>
        <p:txBody>
          <a:bodyPr wrap="square">
            <a:spAutoFit/>
          </a:bodyPr>
          <a:lstStyle/>
          <a:p>
            <a:pPr algn="ctr">
              <a:spcAft>
                <a:spcPts val="600"/>
              </a:spcAft>
              <a:defRPr/>
            </a:pPr>
            <a:r>
              <a:rPr lang="en-US" sz="2800" b="1" spc="-30">
                <a:solidFill>
                  <a:srgbClr val="00A6B2"/>
                </a:solidFill>
                <a:latin typeface="Dubai Light" panose="020B0303030403030204" pitchFamily="34" charset="-78"/>
                <a:cs typeface="Dubai Light" panose="020B0303030403030204" pitchFamily="34" charset="-78"/>
              </a:rPr>
              <a:t>Director</a:t>
            </a:r>
            <a:endParaRPr lang="en-US" sz="2800" b="1" spc="-30" dirty="0">
              <a:solidFill>
                <a:srgbClr val="00A6B2"/>
              </a:solidFill>
              <a:latin typeface="Dubai Light" panose="020B0303030403030204" pitchFamily="34" charset="-78"/>
              <a:cs typeface="Dubai Light" panose="020B0303030403030204" pitchFamily="34" charset="-78"/>
            </a:endParaRPr>
          </a:p>
        </p:txBody>
      </p:sp>
      <p:sp>
        <p:nvSpPr>
          <p:cNvPr id="10" name="Rectangle 9">
            <a:extLst>
              <a:ext uri="{FF2B5EF4-FFF2-40B4-BE49-F238E27FC236}">
                <a16:creationId xmlns:a16="http://schemas.microsoft.com/office/drawing/2014/main" id="{B6F539C1-EAE5-4041-B2B6-719F308F6E8A}"/>
              </a:ext>
            </a:extLst>
          </p:cNvPr>
          <p:cNvSpPr/>
          <p:nvPr/>
        </p:nvSpPr>
        <p:spPr>
          <a:xfrm>
            <a:off x="3907518" y="4314535"/>
            <a:ext cx="4385375" cy="1092607"/>
          </a:xfrm>
          <a:prstGeom prst="rect">
            <a:avLst/>
          </a:prstGeom>
        </p:spPr>
        <p:txBody>
          <a:bodyPr wrap="square">
            <a:spAutoFit/>
          </a:bodyPr>
          <a:lstStyle/>
          <a:p>
            <a:pPr algn="ctr">
              <a:spcAft>
                <a:spcPts val="600"/>
              </a:spcAft>
              <a:defRPr/>
            </a:pPr>
            <a:r>
              <a:rPr lang="en-US" sz="2000" b="1" spc="-30" dirty="0">
                <a:latin typeface="Dubai Light" panose="020B0303030403030204" pitchFamily="34" charset="-78"/>
                <a:cs typeface="Dubai Light" panose="020B0303030403030204" pitchFamily="34" charset="-78"/>
              </a:rPr>
              <a:t>Autumn Campbell</a:t>
            </a:r>
            <a:br>
              <a:rPr lang="en-US" sz="2000" spc="-30" dirty="0">
                <a:latin typeface="Dubai Light" panose="020B0303030403030204" pitchFamily="34" charset="-78"/>
                <a:cs typeface="Dubai Light" panose="020B0303030403030204" pitchFamily="34" charset="-78"/>
              </a:rPr>
            </a:br>
            <a:r>
              <a:rPr lang="en-US" sz="2000" u="sng" spc="-30" dirty="0">
                <a:solidFill>
                  <a:srgbClr val="0070C0"/>
                </a:solidFill>
                <a:latin typeface="Dubai Light" panose="020B0303030403030204" pitchFamily="34" charset="-78"/>
                <a:cs typeface="Dubai Light" panose="020B0303030403030204" pitchFamily="34" charset="-78"/>
              </a:rPr>
              <a:t>acampbell@Partnership2ASC.org</a:t>
            </a:r>
          </a:p>
          <a:p>
            <a:pPr lvl="0" algn="ctr">
              <a:defRPr/>
            </a:pPr>
            <a:r>
              <a:rPr lang="en-US" sz="2000" spc="-30" dirty="0">
                <a:solidFill>
                  <a:srgbClr val="0070C0"/>
                </a:solidFill>
                <a:latin typeface="Dubai Light" panose="020B0303030403030204" pitchFamily="34" charset="-78"/>
                <a:cs typeface="Dubai Light" panose="020B0303030403030204" pitchFamily="34" charset="-78"/>
              </a:rPr>
              <a:t>202-805-6202</a:t>
            </a:r>
          </a:p>
        </p:txBody>
      </p:sp>
      <p:pic>
        <p:nvPicPr>
          <p:cNvPr id="3" name="Picture 2">
            <a:extLst>
              <a:ext uri="{FF2B5EF4-FFF2-40B4-BE49-F238E27FC236}">
                <a16:creationId xmlns:a16="http://schemas.microsoft.com/office/drawing/2014/main" id="{23F170F4-9AFB-321B-D9AE-F540913A9332}"/>
              </a:ext>
            </a:extLst>
          </p:cNvPr>
          <p:cNvPicPr>
            <a:picLocks noChangeAspect="1"/>
          </p:cNvPicPr>
          <p:nvPr/>
        </p:nvPicPr>
        <p:blipFill>
          <a:blip r:embed="rId5"/>
          <a:stretch>
            <a:fillRect/>
          </a:stretch>
        </p:blipFill>
        <p:spPr>
          <a:xfrm>
            <a:off x="5456134" y="5336035"/>
            <a:ext cx="639205" cy="588608"/>
          </a:xfrm>
          <a:prstGeom prst="rect">
            <a:avLst/>
          </a:prstGeom>
        </p:spPr>
      </p:pic>
      <p:sp>
        <p:nvSpPr>
          <p:cNvPr id="12" name="Rectangle 11">
            <a:extLst>
              <a:ext uri="{FF2B5EF4-FFF2-40B4-BE49-F238E27FC236}">
                <a16:creationId xmlns:a16="http://schemas.microsoft.com/office/drawing/2014/main" id="{4271C9A5-EAA4-2B08-2C16-225060C091EF}"/>
              </a:ext>
            </a:extLst>
          </p:cNvPr>
          <p:cNvSpPr/>
          <p:nvPr/>
        </p:nvSpPr>
        <p:spPr>
          <a:xfrm>
            <a:off x="3902653" y="5883725"/>
            <a:ext cx="4385375" cy="400110"/>
          </a:xfrm>
          <a:prstGeom prst="rect">
            <a:avLst/>
          </a:prstGeom>
        </p:spPr>
        <p:txBody>
          <a:bodyPr wrap="square">
            <a:spAutoFit/>
          </a:bodyPr>
          <a:lstStyle/>
          <a:p>
            <a:pPr algn="ctr">
              <a:spcAft>
                <a:spcPts val="600"/>
              </a:spcAft>
              <a:defRPr/>
            </a:pPr>
            <a:r>
              <a:rPr lang="en-US" sz="2000" spc="-30" dirty="0">
                <a:solidFill>
                  <a:srgbClr val="0070C0"/>
                </a:solidFill>
                <a:latin typeface="Dubai Light" panose="020B0303030403030204" pitchFamily="34" charset="-78"/>
                <a:cs typeface="Dubai Light" panose="020B0303030403030204" pitchFamily="34" charset="-78"/>
              </a:rPr>
              <a:t>@Partners2ASC</a:t>
            </a:r>
          </a:p>
        </p:txBody>
      </p:sp>
      <p:pic>
        <p:nvPicPr>
          <p:cNvPr id="6" name="Picture 5" descr="A picture containing text, clipart, vector graphics&#10;&#10;Description automatically generated">
            <a:hlinkClick r:id="rId6"/>
            <a:extLst>
              <a:ext uri="{FF2B5EF4-FFF2-40B4-BE49-F238E27FC236}">
                <a16:creationId xmlns:a16="http://schemas.microsoft.com/office/drawing/2014/main" id="{98AFC70D-993C-AEC4-FDE0-E6791ACB2523}"/>
              </a:ext>
            </a:extLst>
          </p:cNvPr>
          <p:cNvPicPr>
            <a:picLocks noChangeAspect="1"/>
          </p:cNvPicPr>
          <p:nvPr/>
        </p:nvPicPr>
        <p:blipFill>
          <a:blip r:embed="rId7"/>
          <a:stretch>
            <a:fillRect/>
          </a:stretch>
        </p:blipFill>
        <p:spPr>
          <a:xfrm>
            <a:off x="6207702" y="5391878"/>
            <a:ext cx="463289" cy="461657"/>
          </a:xfrm>
          <a:prstGeom prst="rect">
            <a:avLst/>
          </a:prstGeom>
        </p:spPr>
      </p:pic>
      <p:sp>
        <p:nvSpPr>
          <p:cNvPr id="14" name="Rectangle 13">
            <a:extLst>
              <a:ext uri="{FF2B5EF4-FFF2-40B4-BE49-F238E27FC236}">
                <a16:creationId xmlns:a16="http://schemas.microsoft.com/office/drawing/2014/main" id="{C7096BAB-2C2B-BF79-AA46-8F5FFDA80496}"/>
              </a:ext>
            </a:extLst>
          </p:cNvPr>
          <p:cNvSpPr/>
          <p:nvPr/>
        </p:nvSpPr>
        <p:spPr>
          <a:xfrm>
            <a:off x="0" y="6390824"/>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Tree>
    <p:extLst>
      <p:ext uri="{BB962C8B-B14F-4D97-AF65-F5344CB8AC3E}">
        <p14:creationId xmlns:p14="http://schemas.microsoft.com/office/powerpoint/2010/main" val="38461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391661"/>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77333" y="1827702"/>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Partnership to Align Social Care</a:t>
            </a:r>
          </a:p>
        </p:txBody>
      </p:sp>
      <p:sp>
        <p:nvSpPr>
          <p:cNvPr id="8" name="TextBox 7">
            <a:extLst>
              <a:ext uri="{FF2B5EF4-FFF2-40B4-BE49-F238E27FC236}">
                <a16:creationId xmlns:a16="http://schemas.microsoft.com/office/drawing/2014/main" id="{E4211425-C9E7-4C99-BD83-24C79D7851D4}"/>
              </a:ext>
            </a:extLst>
          </p:cNvPr>
          <p:cNvSpPr txBox="1"/>
          <p:nvPr/>
        </p:nvSpPr>
        <p:spPr>
          <a:xfrm>
            <a:off x="764959" y="2281406"/>
            <a:ext cx="10058400" cy="4555093"/>
          </a:xfrm>
          <a:prstGeom prst="rect">
            <a:avLst/>
          </a:prstGeom>
          <a:noFill/>
        </p:spPr>
        <p:txBody>
          <a:bodyPr wrap="square" rtlCol="0">
            <a:spAutoFit/>
          </a:bodyPr>
          <a:lstStyle/>
          <a:p>
            <a:r>
              <a:rPr lang="en-US" sz="2800" b="1" u="sng" dirty="0">
                <a:latin typeface="Dubai Light" panose="020B0303030403030204" pitchFamily="34" charset="-78"/>
                <a:cs typeface="Dubai Light" panose="020B0303030403030204" pitchFamily="34" charset="-78"/>
              </a:rPr>
              <a:t>Mission</a:t>
            </a:r>
            <a:r>
              <a:rPr lang="en-US" sz="2800" dirty="0">
                <a:latin typeface="Dubai Light" panose="020B0303030403030204" pitchFamily="34" charset="-78"/>
                <a:cs typeface="Dubai Light" panose="020B0303030403030204" pitchFamily="34" charset="-78"/>
              </a:rPr>
              <a:t>: </a:t>
            </a:r>
          </a:p>
          <a:p>
            <a:pPr lvl="1"/>
            <a:r>
              <a:rPr lang="en-US" sz="2400" dirty="0">
                <a:latin typeface="Dubai Light" panose="020B0303030403030204" pitchFamily="34" charset="-78"/>
                <a:cs typeface="Dubai Light" panose="020B0303030403030204" pitchFamily="34" charset="-78"/>
              </a:rPr>
              <a:t>To enable successful </a:t>
            </a:r>
            <a:r>
              <a:rPr lang="en-US" sz="2400" b="1" dirty="0">
                <a:latin typeface="Dubai Light" panose="020B0303030403030204" pitchFamily="34" charset="-78"/>
                <a:cs typeface="Dubai Light" panose="020B0303030403030204" pitchFamily="34" charset="-78"/>
              </a:rPr>
              <a:t>partnerships</a:t>
            </a:r>
            <a:r>
              <a:rPr lang="en-US" sz="2400" dirty="0">
                <a:latin typeface="Dubai Light" panose="020B0303030403030204" pitchFamily="34" charset="-78"/>
                <a:cs typeface="Dubai Light" panose="020B0303030403030204" pitchFamily="34" charset="-78"/>
              </a:rPr>
              <a:t> and contracts </a:t>
            </a:r>
            <a:r>
              <a:rPr lang="en-US" sz="2400" b="1" dirty="0">
                <a:latin typeface="Dubai Light" panose="020B0303030403030204" pitchFamily="34" charset="-78"/>
                <a:cs typeface="Dubai Light" panose="020B0303030403030204" pitchFamily="34" charset="-78"/>
              </a:rPr>
              <a:t>between health care and community care networks</a:t>
            </a:r>
            <a:r>
              <a:rPr lang="en-US" sz="2400" dirty="0">
                <a:latin typeface="Dubai Light" panose="020B0303030403030204" pitchFamily="34" charset="-78"/>
                <a:cs typeface="Dubai Light" panose="020B0303030403030204" pitchFamily="34" charset="-78"/>
              </a:rPr>
              <a:t> to </a:t>
            </a:r>
            <a:r>
              <a:rPr lang="en-US" sz="2400" b="1" dirty="0">
                <a:latin typeface="Dubai Light" panose="020B0303030403030204" pitchFamily="34" charset="-78"/>
                <a:cs typeface="Dubai Light" panose="020B0303030403030204" pitchFamily="34" charset="-78"/>
              </a:rPr>
              <a:t>create </a:t>
            </a:r>
            <a:r>
              <a:rPr lang="en-US" sz="2400" dirty="0">
                <a:latin typeface="Dubai Light" panose="020B0303030403030204" pitchFamily="34" charset="-78"/>
                <a:cs typeface="Dubai Light" panose="020B0303030403030204" pitchFamily="34" charset="-78"/>
              </a:rPr>
              <a:t>efficient and sustainable </a:t>
            </a:r>
            <a:r>
              <a:rPr lang="en-US" sz="2400" b="1" dirty="0">
                <a:latin typeface="Dubai Light" panose="020B0303030403030204" pitchFamily="34" charset="-78"/>
                <a:cs typeface="Dubai Light" panose="020B0303030403030204" pitchFamily="34" charset="-78"/>
              </a:rPr>
              <a:t>ecosystems</a:t>
            </a:r>
            <a:r>
              <a:rPr lang="en-US" sz="2400" dirty="0">
                <a:latin typeface="Dubai Light" panose="020B0303030403030204" pitchFamily="34" charset="-78"/>
                <a:cs typeface="Dubai Light" panose="020B0303030403030204" pitchFamily="34" charset="-78"/>
              </a:rPr>
              <a:t> needed to provide </a:t>
            </a:r>
            <a:r>
              <a:rPr lang="en-US" sz="2400" b="1" dirty="0">
                <a:latin typeface="Dubai Light" panose="020B0303030403030204" pitchFamily="34" charset="-78"/>
                <a:cs typeface="Dubai Light" panose="020B0303030403030204" pitchFamily="34" charset="-78"/>
              </a:rPr>
              <a:t>individuals with holistic, person-centered social care </a:t>
            </a:r>
            <a:r>
              <a:rPr lang="en-US" sz="2400" dirty="0">
                <a:latin typeface="Dubai Light" panose="020B0303030403030204" pitchFamily="34" charset="-78"/>
                <a:cs typeface="Dubai Light" panose="020B0303030403030204" pitchFamily="34" charset="-78"/>
              </a:rPr>
              <a:t>that demonstrates cultural humility.</a:t>
            </a:r>
          </a:p>
          <a:p>
            <a:endParaRPr lang="en-US" sz="1200" b="1" dirty="0">
              <a:latin typeface="Dubai Light" panose="020B0303030403030204" pitchFamily="34" charset="-78"/>
              <a:cs typeface="Dubai Light" panose="020B0303030403030204" pitchFamily="34" charset="-78"/>
            </a:endParaRPr>
          </a:p>
          <a:p>
            <a:r>
              <a:rPr lang="en-US" sz="2800" b="1" u="sng" dirty="0">
                <a:latin typeface="Dubai Light" panose="020B0303030403030204" pitchFamily="34" charset="-78"/>
                <a:cs typeface="Dubai Light" panose="020B0303030403030204" pitchFamily="34" charset="-78"/>
              </a:rPr>
              <a:t>Vision</a:t>
            </a:r>
            <a:r>
              <a:rPr lang="en-US" sz="2800" dirty="0">
                <a:latin typeface="Dubai Light" panose="020B0303030403030204" pitchFamily="34" charset="-78"/>
                <a:cs typeface="Dubai Light" panose="020B0303030403030204" pitchFamily="34" charset="-78"/>
              </a:rPr>
              <a:t>: </a:t>
            </a:r>
          </a:p>
          <a:p>
            <a:pPr lvl="1"/>
            <a:r>
              <a:rPr lang="en-US" sz="2400" dirty="0">
                <a:latin typeface="Dubai Light" panose="020B0303030403030204" pitchFamily="34" charset="-78"/>
                <a:cs typeface="Dubai Light" panose="020B0303030403030204" pitchFamily="34" charset="-78"/>
              </a:rPr>
              <a:t>A </a:t>
            </a:r>
            <a:r>
              <a:rPr lang="en-US" sz="2400" b="1" dirty="0">
                <a:latin typeface="Dubai Light" panose="020B0303030403030204" pitchFamily="34" charset="-78"/>
                <a:cs typeface="Dubai Light" panose="020B0303030403030204" pitchFamily="34" charset="-78"/>
              </a:rPr>
              <a:t>sustainably resourced, community-centered social care delivery system </a:t>
            </a:r>
            <a:r>
              <a:rPr lang="en-US" sz="2400" dirty="0">
                <a:latin typeface="Dubai Light" panose="020B0303030403030204" pitchFamily="34" charset="-78"/>
                <a:cs typeface="Dubai Light" panose="020B0303030403030204" pitchFamily="34" charset="-78"/>
              </a:rPr>
              <a:t>that is </a:t>
            </a:r>
            <a:r>
              <a:rPr lang="en-US" sz="2400" b="1" dirty="0">
                <a:latin typeface="Dubai Light" panose="020B0303030403030204" pitchFamily="34" charset="-78"/>
                <a:cs typeface="Dubai Light" panose="020B0303030403030204" pitchFamily="34" charset="-78"/>
              </a:rPr>
              <a:t>inclusive</a:t>
            </a:r>
            <a:r>
              <a:rPr lang="en-US" sz="2400" dirty="0">
                <a:latin typeface="Dubai Light" panose="020B0303030403030204" pitchFamily="34" charset="-78"/>
                <a:cs typeface="Dubai Light" panose="020B0303030403030204" pitchFamily="34" charset="-78"/>
              </a:rPr>
              <a:t> of all populations and </a:t>
            </a:r>
            <a:r>
              <a:rPr lang="en-US" sz="2400" b="1" dirty="0">
                <a:latin typeface="Dubai Light" panose="020B0303030403030204" pitchFamily="34" charset="-78"/>
                <a:cs typeface="Dubai Light" panose="020B0303030403030204" pitchFamily="34" charset="-78"/>
              </a:rPr>
              <a:t>empowered by shared governance</a:t>
            </a:r>
            <a:r>
              <a:rPr lang="en-US" sz="2400" dirty="0">
                <a:latin typeface="Dubai Light" panose="020B0303030403030204" pitchFamily="34" charset="-78"/>
                <a:cs typeface="Dubai Light" panose="020B0303030403030204" pitchFamily="34" charset="-78"/>
              </a:rPr>
              <a:t> and financing, multistakeholder accountability, and federal/state/local policy levers.</a:t>
            </a:r>
          </a:p>
          <a:p>
            <a:pPr marL="457200" indent="-457200">
              <a:buFont typeface="Wingdings" panose="05000000000000000000" pitchFamily="2" charset="2"/>
              <a:buChar char="§"/>
            </a:pPr>
            <a:endParaRPr lang="en-US" sz="2800" b="1" dirty="0">
              <a:latin typeface="Dubai Light" panose="020B0303030403030204" pitchFamily="34" charset="-78"/>
              <a:cs typeface="Dubai Light" panose="020B0303030403030204" pitchFamily="34" charset="-78"/>
            </a:endParaRP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1"/>
            <a:ext cx="3949831" cy="1695086"/>
          </a:xfrm>
          <a:prstGeom prst="rect">
            <a:avLst/>
          </a:prstGeom>
        </p:spPr>
      </p:pic>
    </p:spTree>
    <p:extLst>
      <p:ext uri="{BB962C8B-B14F-4D97-AF65-F5344CB8AC3E}">
        <p14:creationId xmlns:p14="http://schemas.microsoft.com/office/powerpoint/2010/main" val="313603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418556"/>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77333" y="1827702"/>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Co-Designing a Social Care Delivery System</a:t>
            </a:r>
          </a:p>
        </p:txBody>
      </p:sp>
      <p:sp>
        <p:nvSpPr>
          <p:cNvPr id="8" name="TextBox 7">
            <a:extLst>
              <a:ext uri="{FF2B5EF4-FFF2-40B4-BE49-F238E27FC236}">
                <a16:creationId xmlns:a16="http://schemas.microsoft.com/office/drawing/2014/main" id="{E4211425-C9E7-4C99-BD83-24C79D7851D4}"/>
              </a:ext>
            </a:extLst>
          </p:cNvPr>
          <p:cNvSpPr txBox="1"/>
          <p:nvPr/>
        </p:nvSpPr>
        <p:spPr>
          <a:xfrm>
            <a:off x="1066799" y="2444082"/>
            <a:ext cx="10058400"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latin typeface="Dubai Light" panose="020B0303030403030204" pitchFamily="34" charset="-78"/>
                <a:cs typeface="Dubai Light" panose="020B0303030403030204" pitchFamily="34" charset="-78"/>
              </a:rPr>
              <a:t>Group of diverse stakeholders </a:t>
            </a:r>
            <a:r>
              <a:rPr lang="en-US" sz="2800" dirty="0">
                <a:latin typeface="Dubai Light" panose="020B0303030403030204" pitchFamily="34" charset="-78"/>
                <a:cs typeface="Dubai Light" panose="020B0303030403030204" pitchFamily="34" charset="-78"/>
              </a:rPr>
              <a:t>collaborating to </a:t>
            </a:r>
            <a:r>
              <a:rPr lang="en-US" sz="2800" b="1" dirty="0">
                <a:latin typeface="Dubai Light" panose="020B0303030403030204" pitchFamily="34" charset="-78"/>
                <a:cs typeface="Dubai Light" panose="020B0303030403030204" pitchFamily="34" charset="-78"/>
              </a:rPr>
              <a:t>co-design</a:t>
            </a:r>
            <a:r>
              <a:rPr lang="en-US" sz="2800" dirty="0">
                <a:latin typeface="Dubai Light" panose="020B0303030403030204" pitchFamily="34" charset="-78"/>
                <a:cs typeface="Dubai Light" panose="020B0303030403030204" pitchFamily="34" charset="-78"/>
              </a:rPr>
              <a:t> </a:t>
            </a:r>
            <a:r>
              <a:rPr lang="en-US" sz="2800" b="1" dirty="0">
                <a:latin typeface="Dubai Light" panose="020B0303030403030204" pitchFamily="34" charset="-78"/>
                <a:cs typeface="Dubai Light" panose="020B0303030403030204" pitchFamily="34" charset="-78"/>
              </a:rPr>
              <a:t>partnerships</a:t>
            </a:r>
            <a:r>
              <a:rPr lang="en-US" sz="2800" dirty="0">
                <a:latin typeface="Dubai Light" panose="020B0303030403030204" pitchFamily="34" charset="-78"/>
                <a:cs typeface="Dubai Light" panose="020B0303030403030204" pitchFamily="34" charset="-78"/>
              </a:rPr>
              <a:t> between health care and community-based organizations (CBOs)</a:t>
            </a:r>
          </a:p>
          <a:p>
            <a:pPr marL="800100" lvl="1" indent="-342900">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Includes senior leaders from CBOs, health plans, health systems, national associations, and federal leaders engaged as liaisons</a:t>
            </a:r>
          </a:p>
          <a:p>
            <a:pPr marL="800100" lvl="1" indent="-342900">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Includes </a:t>
            </a:r>
            <a:r>
              <a:rPr lang="en-US" sz="2400" b="1" dirty="0">
                <a:latin typeface="Dubai Light" panose="020B0303030403030204" pitchFamily="34" charset="-78"/>
                <a:cs typeface="Dubai Light" panose="020B0303030403030204" pitchFamily="34" charset="-78"/>
              </a:rPr>
              <a:t>leadership and feedback from community leaders </a:t>
            </a:r>
            <a:r>
              <a:rPr lang="en-US" sz="2400" dirty="0">
                <a:latin typeface="Dubai Light" panose="020B0303030403030204" pitchFamily="34" charset="-78"/>
                <a:cs typeface="Dubai Light" panose="020B0303030403030204" pitchFamily="34" charset="-78"/>
              </a:rPr>
              <a:t>throughout the process to elevate the voice of the community</a:t>
            </a:r>
          </a:p>
          <a:p>
            <a:pPr marL="800100" lvl="1" indent="-342900">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Incorporates and supports the perspectives, needs, and priorities of historically marginalized communities to promote accountability and </a:t>
            </a:r>
            <a:r>
              <a:rPr lang="en-US" sz="2400" b="1" dirty="0">
                <a:latin typeface="Dubai Light" panose="020B0303030403030204" pitchFamily="34" charset="-78"/>
                <a:cs typeface="Dubai Light" panose="020B0303030403030204" pitchFamily="34" charset="-78"/>
              </a:rPr>
              <a:t>guarantee a focus on health equity</a:t>
            </a:r>
            <a:endParaRPr lang="en-US" sz="2800" b="1" dirty="0">
              <a:latin typeface="Dubai Light" panose="020B0303030403030204" pitchFamily="34" charset="-78"/>
              <a:cs typeface="Dubai Light" panose="020B0303030403030204" pitchFamily="34" charset="-78"/>
            </a:endParaRPr>
          </a:p>
          <a:p>
            <a:endParaRPr lang="en-US" sz="2800" b="1" dirty="0">
              <a:latin typeface="Dubai Light" panose="020B0303030403030204" pitchFamily="34" charset="-78"/>
              <a:cs typeface="Dubai Light" panose="020B0303030403030204" pitchFamily="34" charset="-78"/>
            </a:endParaRP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1"/>
            <a:ext cx="3949831" cy="1695086"/>
          </a:xfrm>
          <a:prstGeom prst="rect">
            <a:avLst/>
          </a:prstGeom>
        </p:spPr>
      </p:pic>
    </p:spTree>
    <p:extLst>
      <p:ext uri="{BB962C8B-B14F-4D97-AF65-F5344CB8AC3E}">
        <p14:creationId xmlns:p14="http://schemas.microsoft.com/office/powerpoint/2010/main" val="8497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460"/>
              </a:lnSpc>
              <a:spcBef>
                <a:spcPct val="0"/>
              </a:spcBef>
              <a:spcAft>
                <a:spcPts val="0"/>
              </a:spcAft>
              <a:buClrTx/>
              <a:buSzTx/>
              <a:buFontTx/>
              <a:buNone/>
              <a:tabLst/>
              <a:defRPr/>
            </a:pPr>
            <a:endParaRPr kumimoji="0" lang="en-US" sz="3600" b="1" i="0" u="none" strike="noStrike" kern="1200" cap="none" spc="-100" normalizeH="0" baseline="0" noProof="0" dirty="0">
              <a:ln>
                <a:noFill/>
              </a:ln>
              <a:solidFill>
                <a:srgbClr val="0063A2"/>
              </a:solidFill>
              <a:effectLst/>
              <a:uLnTx/>
              <a:uFillTx/>
              <a:latin typeface="Dubai Light" panose="020B0303030403030204" pitchFamily="34" charset="-78"/>
              <a:ea typeface="+mj-ea"/>
              <a:cs typeface="Dubai Light" panose="020B0303030403030204" pitchFamily="34" charset="-78"/>
            </a:endParaRPr>
          </a:p>
        </p:txBody>
      </p:sp>
      <p:sp>
        <p:nvSpPr>
          <p:cNvPr id="3" name="Rectangle 2">
            <a:extLst>
              <a:ext uri="{FF2B5EF4-FFF2-40B4-BE49-F238E27FC236}">
                <a16:creationId xmlns:a16="http://schemas.microsoft.com/office/drawing/2014/main" id="{CD05F68A-3EB9-37F9-8843-FA7D4F802063}"/>
              </a:ext>
            </a:extLst>
          </p:cNvPr>
          <p:cNvSpPr/>
          <p:nvPr/>
        </p:nvSpPr>
        <p:spPr>
          <a:xfrm>
            <a:off x="0" y="6379640"/>
            <a:ext cx="12191999" cy="478360"/>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Dubai Light" panose="020B0303030403030204" pitchFamily="34" charset="-78"/>
              <a:ea typeface="+mn-ea"/>
              <a:cs typeface="+mn-cs"/>
            </a:endParaRPr>
          </a:p>
        </p:txBody>
      </p:sp>
      <p:sp>
        <p:nvSpPr>
          <p:cNvPr id="44" name="Oval 43">
            <a:extLst>
              <a:ext uri="{FF2B5EF4-FFF2-40B4-BE49-F238E27FC236}">
                <a16:creationId xmlns:a16="http://schemas.microsoft.com/office/drawing/2014/main" id="{42798D01-5573-8444-204A-91AC5E0C06B0}"/>
              </a:ext>
            </a:extLst>
          </p:cNvPr>
          <p:cNvSpPr/>
          <p:nvPr/>
        </p:nvSpPr>
        <p:spPr>
          <a:xfrm>
            <a:off x="4352625" y="2305798"/>
            <a:ext cx="3492887" cy="2333812"/>
          </a:xfrm>
          <a:prstGeom prst="ellipse">
            <a:avLst/>
          </a:prstGeom>
          <a:solidFill>
            <a:srgbClr val="00A6B2"/>
          </a:solid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B77ADC26-C75D-A93C-4415-761DED0942BA}"/>
              </a:ext>
            </a:extLst>
          </p:cNvPr>
          <p:cNvGrpSpPr/>
          <p:nvPr/>
        </p:nvGrpSpPr>
        <p:grpSpPr>
          <a:xfrm>
            <a:off x="6086982" y="2098123"/>
            <a:ext cx="29669" cy="207677"/>
            <a:chOff x="5223421" y="1448180"/>
            <a:chExt cx="29669" cy="207677"/>
          </a:xfrm>
          <a:solidFill>
            <a:srgbClr val="00A6B2"/>
          </a:solidFill>
        </p:grpSpPr>
        <p:sp>
          <p:nvSpPr>
            <p:cNvPr id="42" name="Straight Connector 5">
              <a:extLst>
                <a:ext uri="{FF2B5EF4-FFF2-40B4-BE49-F238E27FC236}">
                  <a16:creationId xmlns:a16="http://schemas.microsoft.com/office/drawing/2014/main" id="{77DC3A41-7B2E-5903-0D35-352ED1DC1F74}"/>
                </a:ext>
              </a:extLst>
            </p:cNvPr>
            <p:cNvSpPr/>
            <p:nvPr/>
          </p:nvSpPr>
          <p:spPr>
            <a:xfrm rot="16207436">
              <a:off x="5134418" y="1537184"/>
              <a:ext cx="207676" cy="29669"/>
            </a:xfrm>
            <a:custGeom>
              <a:avLst/>
              <a:gdLst/>
              <a:ahLst/>
              <a:cxnLst/>
              <a:rect l="0" t="0" r="0" b="0"/>
              <a:pathLst>
                <a:path>
                  <a:moveTo>
                    <a:pt x="0" y="14834"/>
                  </a:moveTo>
                  <a:lnTo>
                    <a:pt x="207676" y="14834"/>
                  </a:lnTo>
                </a:path>
              </a:pathLst>
            </a:custGeom>
            <a:grpFill/>
            <a:ln>
              <a:no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3" name="Straight Connector 6">
              <a:extLst>
                <a:ext uri="{FF2B5EF4-FFF2-40B4-BE49-F238E27FC236}">
                  <a16:creationId xmlns:a16="http://schemas.microsoft.com/office/drawing/2014/main" id="{1B46EF87-2B70-456E-A1C0-874537E5D37D}"/>
                </a:ext>
              </a:extLst>
            </p:cNvPr>
            <p:cNvSpPr txBox="1"/>
            <p:nvPr/>
          </p:nvSpPr>
          <p:spPr>
            <a:xfrm rot="16207436">
              <a:off x="5134418" y="1547158"/>
              <a:ext cx="207676" cy="9720"/>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prstClr val="black">
                    <a:hueOff val="0"/>
                    <a:satOff val="0"/>
                    <a:lumOff val="0"/>
                    <a:alphaOff val="0"/>
                  </a:prstClr>
                </a:solidFill>
                <a:effectLst/>
                <a:uLnTx/>
                <a:uFillTx/>
                <a:latin typeface="Dubai Light" panose="020B0303030403030204" pitchFamily="34" charset="-78"/>
                <a:ea typeface="Tahoma" panose="020B0604030504040204" pitchFamily="34" charset="0"/>
                <a:cs typeface="Dubai Light" panose="020B0303030403030204" pitchFamily="34" charset="-78"/>
              </a:endParaRPr>
            </a:p>
          </p:txBody>
        </p:sp>
      </p:grpSp>
      <p:grpSp>
        <p:nvGrpSpPr>
          <p:cNvPr id="9" name="Group 8">
            <a:extLst>
              <a:ext uri="{FF2B5EF4-FFF2-40B4-BE49-F238E27FC236}">
                <a16:creationId xmlns:a16="http://schemas.microsoft.com/office/drawing/2014/main" id="{34D01A60-2A09-D925-B445-924F894A9230}"/>
              </a:ext>
            </a:extLst>
          </p:cNvPr>
          <p:cNvGrpSpPr/>
          <p:nvPr/>
        </p:nvGrpSpPr>
        <p:grpSpPr>
          <a:xfrm>
            <a:off x="4905170" y="649943"/>
            <a:ext cx="2396877" cy="1448181"/>
            <a:chOff x="4041609" y="0"/>
            <a:chExt cx="2396877" cy="1448181"/>
          </a:xfrm>
          <a:solidFill>
            <a:srgbClr val="00A6B2"/>
          </a:solidFill>
        </p:grpSpPr>
        <p:sp>
          <p:nvSpPr>
            <p:cNvPr id="40" name="Oval 39">
              <a:extLst>
                <a:ext uri="{FF2B5EF4-FFF2-40B4-BE49-F238E27FC236}">
                  <a16:creationId xmlns:a16="http://schemas.microsoft.com/office/drawing/2014/main" id="{C25FD463-3242-41D2-4AE6-6FC983862167}"/>
                </a:ext>
              </a:extLst>
            </p:cNvPr>
            <p:cNvSpPr/>
            <p:nvPr/>
          </p:nvSpPr>
          <p:spPr>
            <a:xfrm>
              <a:off x="4041609" y="0"/>
              <a:ext cx="2396877" cy="1448181"/>
            </a:xfrm>
            <a:prstGeom prst="ellipse">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1" name="Oval 8">
              <a:extLst>
                <a:ext uri="{FF2B5EF4-FFF2-40B4-BE49-F238E27FC236}">
                  <a16:creationId xmlns:a16="http://schemas.microsoft.com/office/drawing/2014/main" id="{4CC4F85B-6CB3-0C93-E46F-54D019850927}"/>
                </a:ext>
              </a:extLst>
            </p:cNvPr>
            <p:cNvSpPr txBox="1"/>
            <p:nvPr/>
          </p:nvSpPr>
          <p:spPr>
            <a:xfrm>
              <a:off x="4392624" y="212081"/>
              <a:ext cx="1694847" cy="102401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Dubai Light" panose="020B0303030403030204" pitchFamily="34" charset="-78"/>
                  <a:ea typeface="Tahoma" panose="020B0604030504040204" pitchFamily="34" charset="0"/>
                  <a:cs typeface="Dubai Light" panose="020B0303030403030204" pitchFamily="34" charset="-78"/>
                </a:rPr>
                <a:t>11 Health Plans/Systems</a:t>
              </a:r>
            </a:p>
          </p:txBody>
        </p:sp>
      </p:grpSp>
      <p:grpSp>
        <p:nvGrpSpPr>
          <p:cNvPr id="10" name="Group 9">
            <a:extLst>
              <a:ext uri="{FF2B5EF4-FFF2-40B4-BE49-F238E27FC236}">
                <a16:creationId xmlns:a16="http://schemas.microsoft.com/office/drawing/2014/main" id="{5EC12AE0-5A83-801B-31D2-87A1798C04ED}"/>
              </a:ext>
            </a:extLst>
          </p:cNvPr>
          <p:cNvGrpSpPr/>
          <p:nvPr/>
        </p:nvGrpSpPr>
        <p:grpSpPr>
          <a:xfrm>
            <a:off x="7247082" y="2494784"/>
            <a:ext cx="353486" cy="29669"/>
            <a:chOff x="6383521" y="1844841"/>
            <a:chExt cx="353486" cy="29669"/>
          </a:xfrm>
          <a:solidFill>
            <a:srgbClr val="00A6B2"/>
          </a:solidFill>
        </p:grpSpPr>
        <p:sp>
          <p:nvSpPr>
            <p:cNvPr id="38" name="Straight Connector 9">
              <a:extLst>
                <a:ext uri="{FF2B5EF4-FFF2-40B4-BE49-F238E27FC236}">
                  <a16:creationId xmlns:a16="http://schemas.microsoft.com/office/drawing/2014/main" id="{BF9AF893-D04B-624B-F8E5-942859B73688}"/>
                </a:ext>
              </a:extLst>
            </p:cNvPr>
            <p:cNvSpPr/>
            <p:nvPr/>
          </p:nvSpPr>
          <p:spPr>
            <a:xfrm rot="19438991">
              <a:off x="6383521" y="1844841"/>
              <a:ext cx="353486" cy="29669"/>
            </a:xfrm>
            <a:custGeom>
              <a:avLst/>
              <a:gdLst/>
              <a:ahLst/>
              <a:cxnLst/>
              <a:rect l="0" t="0" r="0" b="0"/>
              <a:pathLst>
                <a:path>
                  <a:moveTo>
                    <a:pt x="0" y="14834"/>
                  </a:moveTo>
                  <a:lnTo>
                    <a:pt x="353486" y="14834"/>
                  </a:lnTo>
                </a:path>
              </a:pathLst>
            </a:custGeom>
            <a:grpFill/>
            <a:ln>
              <a:no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Straight Connector 10">
              <a:extLst>
                <a:ext uri="{FF2B5EF4-FFF2-40B4-BE49-F238E27FC236}">
                  <a16:creationId xmlns:a16="http://schemas.microsoft.com/office/drawing/2014/main" id="{5D9FE29C-34AB-81AD-2B23-C6853B66409C}"/>
                </a:ext>
              </a:extLst>
            </p:cNvPr>
            <p:cNvSpPr txBox="1"/>
            <p:nvPr/>
          </p:nvSpPr>
          <p:spPr>
            <a:xfrm rot="19438991">
              <a:off x="6383521" y="1851403"/>
              <a:ext cx="353486" cy="16545"/>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prstClr val="black">
                    <a:hueOff val="0"/>
                    <a:satOff val="0"/>
                    <a:lumOff val="0"/>
                    <a:alphaOff val="0"/>
                  </a:prstClr>
                </a:solidFill>
                <a:effectLst/>
                <a:uLnTx/>
                <a:uFillTx/>
                <a:latin typeface="Dubai Light" panose="020B0303030403030204" pitchFamily="34" charset="-78"/>
                <a:ea typeface="Tahoma" panose="020B0604030504040204" pitchFamily="34" charset="0"/>
                <a:cs typeface="Dubai Light" panose="020B0303030403030204" pitchFamily="34" charset="-78"/>
              </a:endParaRPr>
            </a:p>
          </p:txBody>
        </p:sp>
      </p:grpSp>
      <p:grpSp>
        <p:nvGrpSpPr>
          <p:cNvPr id="11" name="Group 10">
            <a:extLst>
              <a:ext uri="{FF2B5EF4-FFF2-40B4-BE49-F238E27FC236}">
                <a16:creationId xmlns:a16="http://schemas.microsoft.com/office/drawing/2014/main" id="{E7D37BD6-6AED-91C6-1502-6813E3A81820}"/>
              </a:ext>
            </a:extLst>
          </p:cNvPr>
          <p:cNvGrpSpPr/>
          <p:nvPr/>
        </p:nvGrpSpPr>
        <p:grpSpPr>
          <a:xfrm>
            <a:off x="7300250" y="1080214"/>
            <a:ext cx="2007306" cy="1579191"/>
            <a:chOff x="6436689" y="430271"/>
            <a:chExt cx="2007306" cy="1579191"/>
          </a:xfrm>
          <a:solidFill>
            <a:srgbClr val="00A6B2"/>
          </a:solidFill>
        </p:grpSpPr>
        <p:sp>
          <p:nvSpPr>
            <p:cNvPr id="36" name="Oval 35">
              <a:extLst>
                <a:ext uri="{FF2B5EF4-FFF2-40B4-BE49-F238E27FC236}">
                  <a16:creationId xmlns:a16="http://schemas.microsoft.com/office/drawing/2014/main" id="{329C37EA-9E9D-D1CC-BF54-F32C994254F6}"/>
                </a:ext>
              </a:extLst>
            </p:cNvPr>
            <p:cNvSpPr/>
            <p:nvPr/>
          </p:nvSpPr>
          <p:spPr>
            <a:xfrm>
              <a:off x="6436689" y="430271"/>
              <a:ext cx="2007306" cy="1579191"/>
            </a:xfrm>
            <a:prstGeom prst="ellipse">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7" name="Oval 12">
              <a:extLst>
                <a:ext uri="{FF2B5EF4-FFF2-40B4-BE49-F238E27FC236}">
                  <a16:creationId xmlns:a16="http://schemas.microsoft.com/office/drawing/2014/main" id="{29EC4E54-0329-649D-6709-695CC1AC690A}"/>
                </a:ext>
              </a:extLst>
            </p:cNvPr>
            <p:cNvSpPr txBox="1"/>
            <p:nvPr/>
          </p:nvSpPr>
          <p:spPr>
            <a:xfrm>
              <a:off x="6730652" y="661538"/>
              <a:ext cx="1419380" cy="111665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Dubai Light" panose="020B0303030403030204" pitchFamily="34" charset="-78"/>
                  <a:ea typeface="Tahoma" panose="020B0604030504040204" pitchFamily="34" charset="0"/>
                  <a:cs typeface="Dubai Light" panose="020B0303030403030204" pitchFamily="34" charset="-78"/>
                </a:rPr>
                <a:t>20+ CBOs and CBO Networks</a:t>
              </a:r>
            </a:p>
          </p:txBody>
        </p:sp>
      </p:grpSp>
      <p:grpSp>
        <p:nvGrpSpPr>
          <p:cNvPr id="12" name="Group 11">
            <a:extLst>
              <a:ext uri="{FF2B5EF4-FFF2-40B4-BE49-F238E27FC236}">
                <a16:creationId xmlns:a16="http://schemas.microsoft.com/office/drawing/2014/main" id="{8D6D0FBA-878D-4DE6-6EC2-4E55A8C70886}"/>
              </a:ext>
            </a:extLst>
          </p:cNvPr>
          <p:cNvGrpSpPr/>
          <p:nvPr/>
        </p:nvGrpSpPr>
        <p:grpSpPr>
          <a:xfrm>
            <a:off x="7689402" y="3971389"/>
            <a:ext cx="280574" cy="29669"/>
            <a:chOff x="6825841" y="3321446"/>
            <a:chExt cx="280574" cy="29669"/>
          </a:xfrm>
          <a:solidFill>
            <a:srgbClr val="00A6B2"/>
          </a:solidFill>
        </p:grpSpPr>
        <p:sp>
          <p:nvSpPr>
            <p:cNvPr id="34" name="Straight Connector 13">
              <a:extLst>
                <a:ext uri="{FF2B5EF4-FFF2-40B4-BE49-F238E27FC236}">
                  <a16:creationId xmlns:a16="http://schemas.microsoft.com/office/drawing/2014/main" id="{207FF565-C568-5AD7-2AA5-DD0FBFB52BC8}"/>
                </a:ext>
              </a:extLst>
            </p:cNvPr>
            <p:cNvSpPr/>
            <p:nvPr/>
          </p:nvSpPr>
          <p:spPr>
            <a:xfrm rot="991618">
              <a:off x="6825841" y="3321446"/>
              <a:ext cx="280574" cy="29669"/>
            </a:xfrm>
            <a:custGeom>
              <a:avLst/>
              <a:gdLst/>
              <a:ahLst/>
              <a:cxnLst/>
              <a:rect l="0" t="0" r="0" b="0"/>
              <a:pathLst>
                <a:path>
                  <a:moveTo>
                    <a:pt x="0" y="14834"/>
                  </a:moveTo>
                  <a:lnTo>
                    <a:pt x="280574" y="14834"/>
                  </a:lnTo>
                </a:path>
              </a:pathLst>
            </a:custGeom>
            <a:grpFill/>
            <a:ln>
              <a:no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Straight Connector 14">
              <a:extLst>
                <a:ext uri="{FF2B5EF4-FFF2-40B4-BE49-F238E27FC236}">
                  <a16:creationId xmlns:a16="http://schemas.microsoft.com/office/drawing/2014/main" id="{8C52E2B7-65B8-027E-DDDA-B0195B9283D4}"/>
                </a:ext>
              </a:extLst>
            </p:cNvPr>
            <p:cNvSpPr txBox="1"/>
            <p:nvPr/>
          </p:nvSpPr>
          <p:spPr>
            <a:xfrm rot="991618">
              <a:off x="6825841" y="3329714"/>
              <a:ext cx="280574" cy="13132"/>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prstClr val="black">
                    <a:hueOff val="0"/>
                    <a:satOff val="0"/>
                    <a:lumOff val="0"/>
                    <a:alphaOff val="0"/>
                  </a:prstClr>
                </a:solidFill>
                <a:effectLst/>
                <a:uLnTx/>
                <a:uFillTx/>
                <a:latin typeface="Dubai Light" panose="020B0303030403030204" pitchFamily="34" charset="-78"/>
                <a:ea typeface="Tahoma" panose="020B0604030504040204" pitchFamily="34" charset="0"/>
                <a:cs typeface="Dubai Light" panose="020B0303030403030204" pitchFamily="34" charset="-78"/>
              </a:endParaRPr>
            </a:p>
          </p:txBody>
        </p:sp>
      </p:grpSp>
      <p:grpSp>
        <p:nvGrpSpPr>
          <p:cNvPr id="13" name="Group 12">
            <a:extLst>
              <a:ext uri="{FF2B5EF4-FFF2-40B4-BE49-F238E27FC236}">
                <a16:creationId xmlns:a16="http://schemas.microsoft.com/office/drawing/2014/main" id="{291E13BF-E4E5-B9E9-061A-232DA50F26CC}"/>
              </a:ext>
            </a:extLst>
          </p:cNvPr>
          <p:cNvGrpSpPr/>
          <p:nvPr/>
        </p:nvGrpSpPr>
        <p:grpSpPr>
          <a:xfrm>
            <a:off x="7897660" y="3461024"/>
            <a:ext cx="2150552" cy="1728861"/>
            <a:chOff x="7034099" y="2811081"/>
            <a:chExt cx="2150552" cy="1728861"/>
          </a:xfrm>
          <a:solidFill>
            <a:srgbClr val="00A6B2"/>
          </a:solidFill>
        </p:grpSpPr>
        <p:sp>
          <p:nvSpPr>
            <p:cNvPr id="32" name="Oval 31">
              <a:extLst>
                <a:ext uri="{FF2B5EF4-FFF2-40B4-BE49-F238E27FC236}">
                  <a16:creationId xmlns:a16="http://schemas.microsoft.com/office/drawing/2014/main" id="{573047BF-7869-9E32-A785-C63E55D2ECA6}"/>
                </a:ext>
              </a:extLst>
            </p:cNvPr>
            <p:cNvSpPr/>
            <p:nvPr/>
          </p:nvSpPr>
          <p:spPr>
            <a:xfrm>
              <a:off x="7034099" y="2811081"/>
              <a:ext cx="2150552" cy="1728861"/>
            </a:xfrm>
            <a:prstGeom prst="ellipse">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3" name="Oval 16">
              <a:extLst>
                <a:ext uri="{FF2B5EF4-FFF2-40B4-BE49-F238E27FC236}">
                  <a16:creationId xmlns:a16="http://schemas.microsoft.com/office/drawing/2014/main" id="{A509C273-2CDB-CCE5-8AAF-69A93ADF3006}"/>
                </a:ext>
              </a:extLst>
            </p:cNvPr>
            <p:cNvSpPr txBox="1"/>
            <p:nvPr/>
          </p:nvSpPr>
          <p:spPr>
            <a:xfrm>
              <a:off x="7349040" y="3064267"/>
              <a:ext cx="1520670" cy="122248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Dubai Light" panose="020B0303030403030204" pitchFamily="34" charset="-78"/>
                  <a:ea typeface="Tahoma" panose="020B0604030504040204" pitchFamily="34" charset="0"/>
                  <a:cs typeface="Dubai Light" panose="020B0303030403030204" pitchFamily="34" charset="-78"/>
                </a:rPr>
                <a:t>5 Federal Agency Partners</a:t>
              </a:r>
            </a:p>
          </p:txBody>
        </p:sp>
      </p:grpSp>
      <p:grpSp>
        <p:nvGrpSpPr>
          <p:cNvPr id="15" name="Group 14">
            <a:extLst>
              <a:ext uri="{FF2B5EF4-FFF2-40B4-BE49-F238E27FC236}">
                <a16:creationId xmlns:a16="http://schemas.microsoft.com/office/drawing/2014/main" id="{1CFA7B6F-D48B-5701-1260-611888B67ACF}"/>
              </a:ext>
            </a:extLst>
          </p:cNvPr>
          <p:cNvGrpSpPr/>
          <p:nvPr/>
        </p:nvGrpSpPr>
        <p:grpSpPr>
          <a:xfrm>
            <a:off x="5970448" y="4678470"/>
            <a:ext cx="1941198" cy="1529586"/>
            <a:chOff x="5106887" y="4028527"/>
            <a:chExt cx="1941198" cy="1529586"/>
          </a:xfrm>
          <a:solidFill>
            <a:srgbClr val="00A6B2"/>
          </a:solidFill>
        </p:grpSpPr>
        <p:sp>
          <p:nvSpPr>
            <p:cNvPr id="28" name="Oval 27">
              <a:extLst>
                <a:ext uri="{FF2B5EF4-FFF2-40B4-BE49-F238E27FC236}">
                  <a16:creationId xmlns:a16="http://schemas.microsoft.com/office/drawing/2014/main" id="{CE7A5C8A-9848-6695-6C55-124E356CB27B}"/>
                </a:ext>
              </a:extLst>
            </p:cNvPr>
            <p:cNvSpPr/>
            <p:nvPr/>
          </p:nvSpPr>
          <p:spPr>
            <a:xfrm>
              <a:off x="5106887" y="4028527"/>
              <a:ext cx="1941198" cy="1529586"/>
            </a:xfrm>
            <a:prstGeom prst="ellipse">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9" name="Oval 20">
              <a:extLst>
                <a:ext uri="{FF2B5EF4-FFF2-40B4-BE49-F238E27FC236}">
                  <a16:creationId xmlns:a16="http://schemas.microsoft.com/office/drawing/2014/main" id="{C810441B-5D70-C59C-8614-8174088B5726}"/>
                </a:ext>
              </a:extLst>
            </p:cNvPr>
            <p:cNvSpPr txBox="1"/>
            <p:nvPr/>
          </p:nvSpPr>
          <p:spPr>
            <a:xfrm>
              <a:off x="5391169" y="4252530"/>
              <a:ext cx="1372634" cy="108158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8 Funders</a:t>
              </a:r>
            </a:p>
          </p:txBody>
        </p:sp>
      </p:grpSp>
      <p:grpSp>
        <p:nvGrpSpPr>
          <p:cNvPr id="16" name="Group 15">
            <a:extLst>
              <a:ext uri="{FF2B5EF4-FFF2-40B4-BE49-F238E27FC236}">
                <a16:creationId xmlns:a16="http://schemas.microsoft.com/office/drawing/2014/main" id="{9ECF0DB2-2A3B-BD5B-A390-29BCCE826167}"/>
              </a:ext>
            </a:extLst>
          </p:cNvPr>
          <p:cNvGrpSpPr/>
          <p:nvPr/>
        </p:nvGrpSpPr>
        <p:grpSpPr>
          <a:xfrm>
            <a:off x="4242019" y="4144078"/>
            <a:ext cx="385326" cy="29669"/>
            <a:chOff x="3378458" y="3494135"/>
            <a:chExt cx="385326" cy="29669"/>
          </a:xfrm>
          <a:solidFill>
            <a:srgbClr val="00A6B2"/>
          </a:solidFill>
        </p:grpSpPr>
        <p:sp>
          <p:nvSpPr>
            <p:cNvPr id="26" name="Straight Connector 21">
              <a:extLst>
                <a:ext uri="{FF2B5EF4-FFF2-40B4-BE49-F238E27FC236}">
                  <a16:creationId xmlns:a16="http://schemas.microsoft.com/office/drawing/2014/main" id="{A1B2CD71-120E-EF2D-C1B1-BA4DAF2397A6}"/>
                </a:ext>
              </a:extLst>
            </p:cNvPr>
            <p:cNvSpPr/>
            <p:nvPr/>
          </p:nvSpPr>
          <p:spPr>
            <a:xfrm rot="9455653">
              <a:off x="3378458" y="3494135"/>
              <a:ext cx="385326" cy="29669"/>
            </a:xfrm>
            <a:custGeom>
              <a:avLst/>
              <a:gdLst/>
              <a:ahLst/>
              <a:cxnLst/>
              <a:rect l="0" t="0" r="0" b="0"/>
              <a:pathLst>
                <a:path>
                  <a:moveTo>
                    <a:pt x="0" y="14834"/>
                  </a:moveTo>
                  <a:lnTo>
                    <a:pt x="385326" y="14834"/>
                  </a:lnTo>
                </a:path>
              </a:pathLst>
            </a:custGeom>
            <a:grpFill/>
            <a:ln>
              <a:no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Straight Connector 22">
              <a:extLst>
                <a:ext uri="{FF2B5EF4-FFF2-40B4-BE49-F238E27FC236}">
                  <a16:creationId xmlns:a16="http://schemas.microsoft.com/office/drawing/2014/main" id="{FBA5EDB1-ED85-F97A-1877-F69C842606F0}"/>
                </a:ext>
              </a:extLst>
            </p:cNvPr>
            <p:cNvSpPr txBox="1"/>
            <p:nvPr/>
          </p:nvSpPr>
          <p:spPr>
            <a:xfrm rot="20255653">
              <a:off x="3378458" y="3499951"/>
              <a:ext cx="385326" cy="18035"/>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prstClr val="black">
                    <a:hueOff val="0"/>
                    <a:satOff val="0"/>
                    <a:lumOff val="0"/>
                    <a:alphaOff val="0"/>
                  </a:prstClr>
                </a:solidFill>
                <a:effectLst/>
                <a:uLnTx/>
                <a:uFillTx/>
                <a:latin typeface="Dubai Light" panose="020B0303030403030204" pitchFamily="34" charset="-78"/>
                <a:ea typeface="Tahoma" panose="020B0604030504040204" pitchFamily="34" charset="0"/>
                <a:cs typeface="Dubai Light" panose="020B0303030403030204" pitchFamily="34" charset="-78"/>
              </a:endParaRPr>
            </a:p>
          </p:txBody>
        </p:sp>
      </p:grpSp>
      <p:grpSp>
        <p:nvGrpSpPr>
          <p:cNvPr id="17" name="Group 16">
            <a:extLst>
              <a:ext uri="{FF2B5EF4-FFF2-40B4-BE49-F238E27FC236}">
                <a16:creationId xmlns:a16="http://schemas.microsoft.com/office/drawing/2014/main" id="{4513B744-7B9D-55E1-A345-CDCB6A588B11}"/>
              </a:ext>
            </a:extLst>
          </p:cNvPr>
          <p:cNvGrpSpPr/>
          <p:nvPr/>
        </p:nvGrpSpPr>
        <p:grpSpPr>
          <a:xfrm>
            <a:off x="2340330" y="3704076"/>
            <a:ext cx="2007184" cy="1809087"/>
            <a:chOff x="1476769" y="3054133"/>
            <a:chExt cx="2007184" cy="1809087"/>
          </a:xfrm>
          <a:solidFill>
            <a:srgbClr val="00A6B2"/>
          </a:solidFill>
        </p:grpSpPr>
        <p:sp>
          <p:nvSpPr>
            <p:cNvPr id="24" name="Oval 23">
              <a:extLst>
                <a:ext uri="{FF2B5EF4-FFF2-40B4-BE49-F238E27FC236}">
                  <a16:creationId xmlns:a16="http://schemas.microsoft.com/office/drawing/2014/main" id="{5F8BCEED-865B-4A26-A6F2-C234ACFD8246}"/>
                </a:ext>
              </a:extLst>
            </p:cNvPr>
            <p:cNvSpPr/>
            <p:nvPr/>
          </p:nvSpPr>
          <p:spPr>
            <a:xfrm>
              <a:off x="1476769" y="3054133"/>
              <a:ext cx="2007184" cy="1809087"/>
            </a:xfrm>
            <a:prstGeom prst="ellipse">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CBB46A3D-47B5-F26E-A2CA-DDFACD79610B}"/>
                </a:ext>
              </a:extLst>
            </p:cNvPr>
            <p:cNvSpPr txBox="1"/>
            <p:nvPr/>
          </p:nvSpPr>
          <p:spPr>
            <a:xfrm>
              <a:off x="1770714" y="3319068"/>
              <a:ext cx="1419294" cy="12792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Dubai Light" panose="020B0303030403030204" pitchFamily="34" charset="-78"/>
                  <a:ea typeface="Tahoma" panose="020B0604030504040204" pitchFamily="34" charset="0"/>
                  <a:cs typeface="Dubai Light" panose="020B0303030403030204" pitchFamily="34" charset="-78"/>
                </a:rPr>
                <a:t>20+ National Associations</a:t>
              </a:r>
            </a:p>
          </p:txBody>
        </p:sp>
      </p:grpSp>
      <p:grpSp>
        <p:nvGrpSpPr>
          <p:cNvPr id="18" name="Group 17">
            <a:extLst>
              <a:ext uri="{FF2B5EF4-FFF2-40B4-BE49-F238E27FC236}">
                <a16:creationId xmlns:a16="http://schemas.microsoft.com/office/drawing/2014/main" id="{B82964AD-7538-A214-A378-FFDE3B79836A}"/>
              </a:ext>
            </a:extLst>
          </p:cNvPr>
          <p:cNvGrpSpPr/>
          <p:nvPr/>
        </p:nvGrpSpPr>
        <p:grpSpPr>
          <a:xfrm>
            <a:off x="4146607" y="2575822"/>
            <a:ext cx="630676" cy="29669"/>
            <a:chOff x="3283046" y="1925879"/>
            <a:chExt cx="630676" cy="29669"/>
          </a:xfrm>
          <a:solidFill>
            <a:srgbClr val="00A6B2"/>
          </a:solidFill>
        </p:grpSpPr>
        <p:sp>
          <p:nvSpPr>
            <p:cNvPr id="22" name="Straight Connector 25">
              <a:extLst>
                <a:ext uri="{FF2B5EF4-FFF2-40B4-BE49-F238E27FC236}">
                  <a16:creationId xmlns:a16="http://schemas.microsoft.com/office/drawing/2014/main" id="{948017A8-99A6-116B-0410-566624B31E97}"/>
                </a:ext>
              </a:extLst>
            </p:cNvPr>
            <p:cNvSpPr/>
            <p:nvPr/>
          </p:nvSpPr>
          <p:spPr>
            <a:xfrm rot="12498892">
              <a:off x="3283046" y="1925879"/>
              <a:ext cx="630676" cy="29669"/>
            </a:xfrm>
            <a:custGeom>
              <a:avLst/>
              <a:gdLst/>
              <a:ahLst/>
              <a:cxnLst/>
              <a:rect l="0" t="0" r="0" b="0"/>
              <a:pathLst>
                <a:path>
                  <a:moveTo>
                    <a:pt x="0" y="14834"/>
                  </a:moveTo>
                  <a:lnTo>
                    <a:pt x="630676" y="14834"/>
                  </a:lnTo>
                </a:path>
              </a:pathLst>
            </a:custGeom>
            <a:grpFill/>
            <a:ln>
              <a:no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Straight Connector 26">
              <a:extLst>
                <a:ext uri="{FF2B5EF4-FFF2-40B4-BE49-F238E27FC236}">
                  <a16:creationId xmlns:a16="http://schemas.microsoft.com/office/drawing/2014/main" id="{94F823B8-C356-C557-81D7-2F1EB26B3ABF}"/>
                </a:ext>
              </a:extLst>
            </p:cNvPr>
            <p:cNvSpPr txBox="1"/>
            <p:nvPr/>
          </p:nvSpPr>
          <p:spPr>
            <a:xfrm rot="23298892">
              <a:off x="3283046" y="1925953"/>
              <a:ext cx="630676" cy="29520"/>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prstClr val="black">
                    <a:hueOff val="0"/>
                    <a:satOff val="0"/>
                    <a:lumOff val="0"/>
                    <a:alphaOff val="0"/>
                  </a:prstClr>
                </a:solidFill>
                <a:effectLst/>
                <a:uLnTx/>
                <a:uFillTx/>
                <a:latin typeface="Dubai Light" panose="020B0303030403030204" pitchFamily="34" charset="-78"/>
                <a:ea typeface="Tahoma" panose="020B0604030504040204" pitchFamily="34" charset="0"/>
                <a:cs typeface="Dubai Light" panose="020B0303030403030204" pitchFamily="34" charset="-78"/>
              </a:endParaRPr>
            </a:p>
          </p:txBody>
        </p:sp>
      </p:grpSp>
      <p:grpSp>
        <p:nvGrpSpPr>
          <p:cNvPr id="19" name="Group 18">
            <a:extLst>
              <a:ext uri="{FF2B5EF4-FFF2-40B4-BE49-F238E27FC236}">
                <a16:creationId xmlns:a16="http://schemas.microsoft.com/office/drawing/2014/main" id="{44C8E083-E41A-83B6-67E0-191451C279CB}"/>
              </a:ext>
            </a:extLst>
          </p:cNvPr>
          <p:cNvGrpSpPr/>
          <p:nvPr/>
        </p:nvGrpSpPr>
        <p:grpSpPr>
          <a:xfrm>
            <a:off x="2143788" y="1121903"/>
            <a:ext cx="2259918" cy="1657154"/>
            <a:chOff x="1280227" y="471960"/>
            <a:chExt cx="2259918" cy="1657154"/>
          </a:xfrm>
          <a:solidFill>
            <a:srgbClr val="00A6B2"/>
          </a:solidFill>
        </p:grpSpPr>
        <p:sp>
          <p:nvSpPr>
            <p:cNvPr id="20" name="Oval 19">
              <a:extLst>
                <a:ext uri="{FF2B5EF4-FFF2-40B4-BE49-F238E27FC236}">
                  <a16:creationId xmlns:a16="http://schemas.microsoft.com/office/drawing/2014/main" id="{2B94B6E6-9C3E-DF7D-7C6C-27AF591A5D79}"/>
                </a:ext>
              </a:extLst>
            </p:cNvPr>
            <p:cNvSpPr/>
            <p:nvPr/>
          </p:nvSpPr>
          <p:spPr>
            <a:xfrm>
              <a:off x="1280227" y="471960"/>
              <a:ext cx="2259918" cy="1657154"/>
            </a:xfrm>
            <a:prstGeom prst="ellipse">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1" name="Oval 28">
              <a:extLst>
                <a:ext uri="{FF2B5EF4-FFF2-40B4-BE49-F238E27FC236}">
                  <a16:creationId xmlns:a16="http://schemas.microsoft.com/office/drawing/2014/main" id="{824BF3DA-5F62-8895-EC61-ABA94D2A77CE}"/>
                </a:ext>
              </a:extLst>
            </p:cNvPr>
            <p:cNvSpPr txBox="1"/>
            <p:nvPr/>
          </p:nvSpPr>
          <p:spPr>
            <a:xfrm>
              <a:off x="1611184" y="714645"/>
              <a:ext cx="1598004" cy="1171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Dubai Light" panose="020B0303030403030204" pitchFamily="34" charset="-78"/>
                  <a:ea typeface="Tahoma" panose="020B0604030504040204" pitchFamily="34" charset="0"/>
                  <a:cs typeface="Dubai Light" panose="020B0303030403030204" pitchFamily="34" charset="-78"/>
                </a:rPr>
                <a:t>15+ National Thought Leading Organizations</a:t>
              </a:r>
            </a:p>
          </p:txBody>
        </p:sp>
      </p:grpSp>
      <p:pic>
        <p:nvPicPr>
          <p:cNvPr id="5" name="Picture 4">
            <a:extLst>
              <a:ext uri="{FF2B5EF4-FFF2-40B4-BE49-F238E27FC236}">
                <a16:creationId xmlns:a16="http://schemas.microsoft.com/office/drawing/2014/main" id="{BB64EC48-1B17-F5EE-1AC2-22ADF04D9E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41057" y="2838083"/>
            <a:ext cx="2921519" cy="1253782"/>
          </a:xfrm>
          <a:prstGeom prst="rect">
            <a:avLst/>
          </a:prstGeom>
        </p:spPr>
      </p:pic>
      <p:sp>
        <p:nvSpPr>
          <p:cNvPr id="46" name="Title 1">
            <a:extLst>
              <a:ext uri="{FF2B5EF4-FFF2-40B4-BE49-F238E27FC236}">
                <a16:creationId xmlns:a16="http://schemas.microsoft.com/office/drawing/2014/main" id="{21F386AC-B441-EE74-A6AC-C485FD8125ED}"/>
              </a:ext>
            </a:extLst>
          </p:cNvPr>
          <p:cNvSpPr txBox="1">
            <a:spLocks/>
          </p:cNvSpPr>
          <p:nvPr/>
        </p:nvSpPr>
        <p:spPr>
          <a:xfrm>
            <a:off x="553622" y="26754"/>
            <a:ext cx="10833652" cy="8370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640"/>
              </a:lnSpc>
              <a:spcBef>
                <a:spcPct val="0"/>
              </a:spcBef>
              <a:spcAft>
                <a:spcPts val="0"/>
              </a:spcAft>
              <a:buClrTx/>
              <a:buSzTx/>
              <a:buFontTx/>
              <a:buNone/>
              <a:tabLst/>
              <a:defRPr/>
            </a:pPr>
            <a:r>
              <a:rPr kumimoji="0" lang="en-US" sz="3400" b="1" i="0" u="none" strike="noStrike" kern="1200" cap="none" spc="-150" normalizeH="0" baseline="0" noProof="0" dirty="0">
                <a:ln>
                  <a:noFill/>
                </a:ln>
                <a:solidFill>
                  <a:srgbClr val="00A6B2"/>
                </a:solidFill>
                <a:effectLst/>
                <a:uLnTx/>
                <a:uFillTx/>
                <a:latin typeface="Dubai Light" panose="020B0303030403030204" pitchFamily="34" charset="-78"/>
                <a:ea typeface="+mj-ea"/>
                <a:cs typeface="Dubai Light" panose="020B0303030403030204" pitchFamily="34" charset="-78"/>
              </a:rPr>
              <a:t>Co-Designing a Social Care Delivery System</a:t>
            </a:r>
          </a:p>
        </p:txBody>
      </p:sp>
      <p:grpSp>
        <p:nvGrpSpPr>
          <p:cNvPr id="45" name="Group 44">
            <a:extLst>
              <a:ext uri="{FF2B5EF4-FFF2-40B4-BE49-F238E27FC236}">
                <a16:creationId xmlns:a16="http://schemas.microsoft.com/office/drawing/2014/main" id="{987999FF-F498-92FC-9B58-DED4FFF7EAA2}"/>
              </a:ext>
            </a:extLst>
          </p:cNvPr>
          <p:cNvGrpSpPr/>
          <p:nvPr/>
        </p:nvGrpSpPr>
        <p:grpSpPr>
          <a:xfrm rot="17269748">
            <a:off x="6541350" y="4654545"/>
            <a:ext cx="409681" cy="45719"/>
            <a:chOff x="6383521" y="1844841"/>
            <a:chExt cx="353486" cy="29669"/>
          </a:xfrm>
          <a:solidFill>
            <a:srgbClr val="00A6B2"/>
          </a:solidFill>
        </p:grpSpPr>
        <p:sp>
          <p:nvSpPr>
            <p:cNvPr id="47" name="Straight Connector 9">
              <a:extLst>
                <a:ext uri="{FF2B5EF4-FFF2-40B4-BE49-F238E27FC236}">
                  <a16:creationId xmlns:a16="http://schemas.microsoft.com/office/drawing/2014/main" id="{0EE0481E-14D1-986F-5ED7-27E982AD070B}"/>
                </a:ext>
              </a:extLst>
            </p:cNvPr>
            <p:cNvSpPr/>
            <p:nvPr/>
          </p:nvSpPr>
          <p:spPr>
            <a:xfrm rot="19438991">
              <a:off x="6383521" y="1844841"/>
              <a:ext cx="353486" cy="29669"/>
            </a:xfrm>
            <a:custGeom>
              <a:avLst/>
              <a:gdLst/>
              <a:ahLst/>
              <a:cxnLst/>
              <a:rect l="0" t="0" r="0" b="0"/>
              <a:pathLst>
                <a:path>
                  <a:moveTo>
                    <a:pt x="0" y="14834"/>
                  </a:moveTo>
                  <a:lnTo>
                    <a:pt x="353486" y="14834"/>
                  </a:lnTo>
                </a:path>
              </a:pathLst>
            </a:custGeom>
            <a:grpFill/>
            <a:ln>
              <a:no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8" name="Straight Connector 10">
              <a:extLst>
                <a:ext uri="{FF2B5EF4-FFF2-40B4-BE49-F238E27FC236}">
                  <a16:creationId xmlns:a16="http://schemas.microsoft.com/office/drawing/2014/main" id="{4FF2ABF1-FC19-6308-875E-24AAC2B97034}"/>
                </a:ext>
              </a:extLst>
            </p:cNvPr>
            <p:cNvSpPr txBox="1"/>
            <p:nvPr/>
          </p:nvSpPr>
          <p:spPr>
            <a:xfrm rot="19438991">
              <a:off x="6383521" y="1851403"/>
              <a:ext cx="353486" cy="16545"/>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prstClr val="black">
                    <a:hueOff val="0"/>
                    <a:satOff val="0"/>
                    <a:lumOff val="0"/>
                    <a:alphaOff val="0"/>
                  </a:prstClr>
                </a:solidFill>
                <a:effectLst/>
                <a:uLnTx/>
                <a:uFillTx/>
                <a:latin typeface="Dubai Light" panose="020B0303030403030204" pitchFamily="34" charset="-78"/>
                <a:ea typeface="Tahoma" panose="020B0604030504040204" pitchFamily="34" charset="0"/>
                <a:cs typeface="Dubai Light" panose="020B0303030403030204" pitchFamily="34" charset="-78"/>
              </a:endParaRPr>
            </a:p>
          </p:txBody>
        </p:sp>
      </p:grpSp>
    </p:spTree>
    <p:extLst>
      <p:ext uri="{BB962C8B-B14F-4D97-AF65-F5344CB8AC3E}">
        <p14:creationId xmlns:p14="http://schemas.microsoft.com/office/powerpoint/2010/main" val="111719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16396" y="2210992"/>
            <a:ext cx="11559208" cy="622312"/>
          </a:xfrm>
        </p:spPr>
        <p:txBody>
          <a:bodyPr anchor="t">
            <a:noAutofit/>
          </a:bodyPr>
          <a:lstStyle/>
          <a:p>
            <a:pPr>
              <a:lnSpc>
                <a:spcPct val="100000"/>
              </a:lnSpc>
            </a:pPr>
            <a:r>
              <a:rPr lang="en-US" sz="2800" b="1" u="sng" spc="-150" dirty="0">
                <a:solidFill>
                  <a:schemeClr val="bg1"/>
                </a:solidFill>
                <a:latin typeface="Dubai Light" panose="020B0303030403030204" pitchFamily="34" charset="-78"/>
                <a:cs typeface="Dubai Light" panose="020B0303030403030204" pitchFamily="34" charset="-78"/>
              </a:rPr>
              <a:t> Principles of an Equitable Health and Social Care Ecosystem</a:t>
            </a:r>
          </a:p>
        </p:txBody>
      </p:sp>
      <p:graphicFrame>
        <p:nvGraphicFramePr>
          <p:cNvPr id="3" name="Diagram 2">
            <a:extLst>
              <a:ext uri="{FF2B5EF4-FFF2-40B4-BE49-F238E27FC236}">
                <a16:creationId xmlns:a16="http://schemas.microsoft.com/office/drawing/2014/main" id="{3083E642-D303-26E3-B7E3-A89B60D79C30}"/>
              </a:ext>
            </a:extLst>
          </p:cNvPr>
          <p:cNvGraphicFramePr/>
          <p:nvPr>
            <p:extLst>
              <p:ext uri="{D42A27DB-BD31-4B8C-83A1-F6EECF244321}">
                <p14:modId xmlns:p14="http://schemas.microsoft.com/office/powerpoint/2010/main" val="3820804726"/>
              </p:ext>
            </p:extLst>
          </p:nvPr>
        </p:nvGraphicFramePr>
        <p:xfrm>
          <a:off x="183776" y="-84690"/>
          <a:ext cx="11819757" cy="6835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CBEF91A-91B2-3E65-CD22-EB72C4EA1920}"/>
              </a:ext>
            </a:extLst>
          </p:cNvPr>
          <p:cNvSpPr txBox="1"/>
          <p:nvPr/>
        </p:nvSpPr>
        <p:spPr>
          <a:xfrm>
            <a:off x="237564" y="813988"/>
            <a:ext cx="2910989" cy="557460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Health Plans</a:t>
            </a:r>
            <a:br>
              <a:rPr kumimoji="0" lang="en-US" sz="1800" b="0" i="0" u="none"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Aetna CVS Health</a:t>
            </a:r>
            <a:b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err="1">
                <a:ln>
                  <a:noFill/>
                </a:ln>
                <a:solidFill>
                  <a:prstClr val="white"/>
                </a:solidFill>
                <a:effectLst/>
                <a:uLnTx/>
                <a:uFillTx/>
                <a:latin typeface="Dubai Light" panose="020B0303030403030204" pitchFamily="34" charset="-78"/>
                <a:ea typeface="+mn-ea"/>
                <a:cs typeface="Dubai Light" panose="020B0303030403030204" pitchFamily="34" charset="-78"/>
              </a:rPr>
              <a:t>Elevance</a:t>
            </a: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 Health</a:t>
            </a:r>
            <a:b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CareSource</a:t>
            </a:r>
            <a:b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Centene</a:t>
            </a:r>
            <a:b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Humana</a:t>
            </a:r>
            <a:b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United Healthcare</a:t>
            </a:r>
            <a:b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3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Well Care of New Jersey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Health Systems</a:t>
            </a:r>
            <a:br>
              <a:rPr kumimoji="0" lang="en-US" sz="1800" b="0" i="0" u="none"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br>
            <a:r>
              <a:rPr kumimoji="0" lang="en-US" sz="1700" b="0" i="0" u="none" strike="noStrike" kern="0" cap="none" spc="0" normalizeH="0" baseline="0" noProof="0" dirty="0" err="1">
                <a:ln>
                  <a:noFill/>
                </a:ln>
                <a:solidFill>
                  <a:prstClr val="white"/>
                </a:solidFill>
                <a:effectLst/>
                <a:uLnTx/>
                <a:uFillTx/>
                <a:latin typeface="Dubai Light" panose="020B0303030403030204" pitchFamily="34" charset="-78"/>
                <a:ea typeface="+mn-ea"/>
                <a:cs typeface="Dubai Light" panose="020B0303030403030204" pitchFamily="34" charset="-78"/>
              </a:rPr>
              <a:t>CommonSpirit</a:t>
            </a:r>
            <a:r>
              <a:rPr kumimoji="0" lang="en-US" sz="1700" b="0" i="0" u="none"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 Health</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Kaiser Permanente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Trinity Health</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Mount Sinai</a:t>
            </a:r>
          </a:p>
        </p:txBody>
      </p:sp>
      <p:sp>
        <p:nvSpPr>
          <p:cNvPr id="4" name="TextBox 3">
            <a:extLst>
              <a:ext uri="{FF2B5EF4-FFF2-40B4-BE49-F238E27FC236}">
                <a16:creationId xmlns:a16="http://schemas.microsoft.com/office/drawing/2014/main" id="{BF49F7B4-A19F-8B45-B0A7-A7627F64A078}"/>
              </a:ext>
            </a:extLst>
          </p:cNvPr>
          <p:cNvSpPr txBox="1"/>
          <p:nvPr/>
        </p:nvSpPr>
        <p:spPr>
          <a:xfrm>
            <a:off x="9075906" y="-8754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84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E8509E-2FD2-CE1B-A85C-9A611BB60245}"/>
              </a:ext>
            </a:extLst>
          </p:cNvPr>
          <p:cNvSpPr/>
          <p:nvPr/>
        </p:nvSpPr>
        <p:spPr>
          <a:xfrm>
            <a:off x="0" y="6364649"/>
            <a:ext cx="12191999" cy="503370"/>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ubai Light" panose="020B0303030403030204" pitchFamily="34" charset="-78"/>
              <a:ea typeface="+mn-ea"/>
              <a:cs typeface="+mn-cs"/>
            </a:endParaRPr>
          </a:p>
        </p:txBody>
      </p:sp>
      <p:sp>
        <p:nvSpPr>
          <p:cNvPr id="4" name="Title 1">
            <a:extLst>
              <a:ext uri="{FF2B5EF4-FFF2-40B4-BE49-F238E27FC236}">
                <a16:creationId xmlns:a16="http://schemas.microsoft.com/office/drawing/2014/main" id="{20DBD83F-A34A-C545-83AF-E0619D6C4825}"/>
              </a:ext>
            </a:extLst>
          </p:cNvPr>
          <p:cNvSpPr txBox="1">
            <a:spLocks/>
          </p:cNvSpPr>
          <p:nvPr/>
        </p:nvSpPr>
        <p:spPr>
          <a:xfrm>
            <a:off x="3970419" y="969007"/>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460"/>
              </a:lnSpc>
              <a:spcBef>
                <a:spcPct val="0"/>
              </a:spcBef>
              <a:spcAft>
                <a:spcPts val="0"/>
              </a:spcAft>
              <a:buClrTx/>
              <a:buSzTx/>
              <a:buFontTx/>
              <a:buNone/>
              <a:tabLst/>
              <a:defRPr/>
            </a:pPr>
            <a:endParaRPr kumimoji="0" lang="en-US" sz="3600" b="0" i="0" u="none" strike="noStrike" kern="1200" cap="none" spc="-100" normalizeH="0" baseline="0" noProof="0" dirty="0">
              <a:ln>
                <a:noFill/>
              </a:ln>
              <a:solidFill>
                <a:srgbClr val="0063A2"/>
              </a:solidFill>
              <a:effectLst/>
              <a:uLnTx/>
              <a:uFillTx/>
              <a:latin typeface="Dubai Light" panose="020B0303030403030204" pitchFamily="34" charset="-78"/>
              <a:ea typeface="+mj-ea"/>
              <a:cs typeface="Dubai Light" panose="020B0303030403030204" pitchFamily="34" charset="-78"/>
            </a:endParaRPr>
          </a:p>
        </p:txBody>
      </p:sp>
      <p:graphicFrame>
        <p:nvGraphicFramePr>
          <p:cNvPr id="3" name="Diagram 2">
            <a:extLst>
              <a:ext uri="{FF2B5EF4-FFF2-40B4-BE49-F238E27FC236}">
                <a16:creationId xmlns:a16="http://schemas.microsoft.com/office/drawing/2014/main" id="{D997BEB7-2B45-4E96-388A-145C8785C418}"/>
              </a:ext>
            </a:extLst>
          </p:cNvPr>
          <p:cNvGraphicFramePr/>
          <p:nvPr/>
        </p:nvGraphicFramePr>
        <p:xfrm>
          <a:off x="3456762" y="563526"/>
          <a:ext cx="8353559" cy="557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descr="Shape&#10;&#10;Description automatically generated">
            <a:extLst>
              <a:ext uri="{FF2B5EF4-FFF2-40B4-BE49-F238E27FC236}">
                <a16:creationId xmlns:a16="http://schemas.microsoft.com/office/drawing/2014/main" id="{18422AB5-2F56-B3DC-849E-20C8F3A298F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0323" y1="52509" x2="39400" y2="53300"/>
                        <a14:foregroundMark x1="40100" y1="52700" x2="39772" y2="52982"/>
                        <a14:foregroundMark x1="47400" y1="50250" x2="45900" y2="51250"/>
                        <a14:foregroundMark x1="59500" y1="46550" x2="60450" y2="46400"/>
                        <a14:foregroundMark x1="72405" y1="60822" x2="72800" y2="61000"/>
                        <a14:foregroundMark x1="64900" y1="57450" x2="65847" y2="57875"/>
                        <a14:foregroundMark x1="72800" y1="61000" x2="72552" y2="61343"/>
                        <a14:foregroundMark x1="67950" y1="67700" x2="62050" y2="71550"/>
                        <a14:foregroundMark x1="36766" y1="57855" x2="34126" y2="57279"/>
                        <a14:foregroundMark x1="32924" y1="68700" x2="32650" y2="68350"/>
                        <a14:foregroundMark x1="33994" y1="68993" x2="38400" y2="71100"/>
                        <a14:foregroundMark x1="32650" y1="68350" x2="33075" y2="68553"/>
                        <a14:foregroundMark x1="47950" y1="43300" x2="50900" y2="43600"/>
                        <a14:foregroundMark x1="48800" y1="45800" x2="51050" y2="45800"/>
                        <a14:foregroundMark x1="46046" y1="34500" x2="45750" y2="33450"/>
                        <a14:foregroundMark x1="47950" y1="41250" x2="47196" y2="38577"/>
                        <a14:foregroundMark x1="50661" y1="32590" x2="51344" y2="32471"/>
                        <a14:foregroundMark x1="53750" y1="32050" x2="53643" y2="32720"/>
                        <a14:foregroundMark x1="41900" y1="39650" x2="44250" y2="38450"/>
                        <a14:foregroundMark x1="41450" y1="35350" x2="43542" y2="35350"/>
                        <a14:foregroundMark x1="45900" y1="27850" x2="47458" y2="29301"/>
                        <a14:foregroundMark x1="50150" y1="26550" x2="50150" y2="28150"/>
                        <a14:foregroundMark x1="54550" y1="27850" x2="53250" y2="29350"/>
                        <a14:foregroundMark x1="57950" y1="30950" x2="56050" y2="31700"/>
                        <a14:foregroundMark x1="58800" y1="35650" x2="57200" y2="35650"/>
                        <a14:foregroundMark x1="57650" y1="40050" x2="55900" y2="39200"/>
                        <a14:foregroundMark x1="42200" y1="30950" x2="43700" y2="31700"/>
                        <a14:foregroundMark x1="45300" y1="53150" x2="45750" y2="53000"/>
                        <a14:foregroundMark x1="46300" y1="52000" x2="45300" y2="52450"/>
                        <a14:foregroundMark x1="60000" y1="46850" x2="60150" y2="46850"/>
                        <a14:foregroundMark x1="48250" y1="59050" x2="48250" y2="59050"/>
                        <a14:foregroundMark x1="48250" y1="59050" x2="48250" y2="59050"/>
                        <a14:foregroundMark x1="48100" y1="59500" x2="51050" y2="59650"/>
                        <a14:foregroundMark x1="36050" y1="57300" x2="34189" y2="57681"/>
                        <a14:backgroundMark x1="20900" y1="12700" x2="12850" y2="14700"/>
                        <a14:backgroundMark x1="12850" y1="14700" x2="22200" y2="13200"/>
                        <a14:backgroundMark x1="22200" y1="13200" x2="10800" y2="13200"/>
                        <a14:backgroundMark x1="10800" y1="13200" x2="24550" y2="29750"/>
                        <a14:backgroundMark x1="24550" y1="29750" x2="32700" y2="23500"/>
                        <a14:backgroundMark x1="32700" y1="23500" x2="26900" y2="29800"/>
                        <a14:backgroundMark x1="26900" y1="29800" x2="26900" y2="29500"/>
                        <a14:backgroundMark x1="44400" y1="32850" x2="44400" y2="32300"/>
                        <a14:backgroundMark x1="47500" y1="29350" x2="47050" y2="28600"/>
                        <a14:backgroundMark x1="43800" y1="35950" x2="43700" y2="34650"/>
                        <a14:backgroundMark x1="50450" y1="33450" x2="50600" y2="40500"/>
                        <a14:backgroundMark x1="48400" y1="37300" x2="48400" y2="37300"/>
                        <a14:backgroundMark x1="47800" y1="37700" x2="47350" y2="37700"/>
                        <a14:backgroundMark x1="47200" y1="37850" x2="52500" y2="38000"/>
                        <a14:backgroundMark x1="47800" y1="33900" x2="51300" y2="32550"/>
                        <a14:backgroundMark x1="48100" y1="32850" x2="50750" y2="32300"/>
                        <a14:backgroundMark x1="53100" y1="37450" x2="51200" y2="32000"/>
                        <a14:backgroundMark x1="50150" y1="32150" x2="50150" y2="32150"/>
                        <a14:backgroundMark x1="50600" y1="32700" x2="50600" y2="32700"/>
                        <a14:backgroundMark x1="50750" y1="32700" x2="50300" y2="32700"/>
                        <a14:backgroundMark x1="50750" y1="32450" x2="51450" y2="32450"/>
                        <a14:backgroundMark x1="47800" y1="32700" x2="47650" y2="32850"/>
                        <a14:backgroundMark x1="52650" y1="38000" x2="53100" y2="37300"/>
                        <a14:backgroundMark x1="52500" y1="37150" x2="51600" y2="32300"/>
                        <a14:backgroundMark x1="53250" y1="33750" x2="53250" y2="36100"/>
                        <a14:backgroundMark x1="52050" y1="32000" x2="53800" y2="34350"/>
                        <a14:backgroundMark x1="51750" y1="32550" x2="52650" y2="32700"/>
                        <a14:backgroundMark x1="52950" y1="37300" x2="52350" y2="37850"/>
                        <a14:backgroundMark x1="52800" y1="37000" x2="52800" y2="37000"/>
                        <a14:backgroundMark x1="53550" y1="36850" x2="53100" y2="36250"/>
                        <a14:backgroundMark x1="47350" y1="33450" x2="47350" y2="33450"/>
                        <a14:backgroundMark x1="48250" y1="33300" x2="48250" y2="33300"/>
                        <a14:backgroundMark x1="46600" y1="36700" x2="46600" y2="36700"/>
                        <a14:backgroundMark x1="46600" y1="36400" x2="46900" y2="37450"/>
                        <a14:backgroundMark x1="46300" y1="35200" x2="47500" y2="38000"/>
                        <a14:backgroundMark x1="46200" y1="35200" x2="46450" y2="34650"/>
                        <a14:backgroundMark x1="46200" y1="35200" x2="46200" y2="35200"/>
                        <a14:backgroundMark x1="46450" y1="34500" x2="46450" y2="34500"/>
                        <a14:backgroundMark x1="46450" y1="34800" x2="46450" y2="34800"/>
                        <a14:backgroundMark x1="46300" y1="34950" x2="46300" y2="34950"/>
                        <a14:backgroundMark x1="44850" y1="32300" x2="44850" y2="32550"/>
                        <a14:backgroundMark x1="44850" y1="32550" x2="44850" y2="32550"/>
                        <a14:backgroundMark x1="44550" y1="32550" x2="44550" y2="32550"/>
                        <a14:backgroundMark x1="44550" y1="32550" x2="44550" y2="32550"/>
                        <a14:backgroundMark x1="44700" y1="32300" x2="44400" y2="32550"/>
                        <a14:backgroundMark x1="47200" y1="29350" x2="47200" y2="28600"/>
                        <a14:backgroundMark x1="43800" y1="36100" x2="43800" y2="35500"/>
                        <a14:backgroundMark x1="63100" y1="48900" x2="62650" y2="49200"/>
                        <a14:backgroundMark x1="63400" y1="48300" x2="64850" y2="49950"/>
                        <a14:backgroundMark x1="63550" y1="48450" x2="64100" y2="47550"/>
                        <a14:backgroundMark x1="65300" y1="48600" x2="66300" y2="51550"/>
                        <a14:backgroundMark x1="61900" y1="50350" x2="66200" y2="52000"/>
                        <a14:backgroundMark x1="62050" y1="51400" x2="61900" y2="50500"/>
                        <a14:backgroundMark x1="64700" y1="47150" x2="60300" y2="48600"/>
                        <a14:backgroundMark x1="63400" y1="48900" x2="67200" y2="50650"/>
                        <a14:backgroundMark x1="67800" y1="50650" x2="62500" y2="46400"/>
                        <a14:backgroundMark x1="64100" y1="46100" x2="67650" y2="50800"/>
                        <a14:backgroundMark x1="64700" y1="47000" x2="62800" y2="51400"/>
                        <a14:backgroundMark x1="67200" y1="51700" x2="65300" y2="52550"/>
                        <a14:backgroundMark x1="67650" y1="52150" x2="60750" y2="50050"/>
                        <a14:backgroundMark x1="60750" y1="50050" x2="64400" y2="53750"/>
                        <a14:backgroundMark x1="62200" y1="52700" x2="66750" y2="53300"/>
                        <a14:backgroundMark x1="66750" y1="53300" x2="65600" y2="53900"/>
                        <a14:backgroundMark x1="64250" y1="54350" x2="64250" y2="54350"/>
                        <a14:backgroundMark x1="64250" y1="54350" x2="64850" y2="53900"/>
                        <a14:backgroundMark x1="65000" y1="53750" x2="65000" y2="53750"/>
                        <a14:backgroundMark x1="65900" y1="46850" x2="68700" y2="48600"/>
                        <a14:backgroundMark x1="67200" y1="46700" x2="67650" y2="47000"/>
                        <a14:backgroundMark x1="67800" y1="49800" x2="67500" y2="49500"/>
                        <a14:backgroundMark x1="68950" y1="46400" x2="69850" y2="47150"/>
                        <a14:backgroundMark x1="62050" y1="46700" x2="62800" y2="47000"/>
                        <a14:backgroundMark x1="64400" y1="46700" x2="62050" y2="46850"/>
                        <a14:backgroundMark x1="63100" y1="46550" x2="61450" y2="47450"/>
                        <a14:backgroundMark x1="62050" y1="46550" x2="62050" y2="46550"/>
                        <a14:backgroundMark x1="63950" y1="47000" x2="63950" y2="47000"/>
                        <a14:backgroundMark x1="59700" y1="46850" x2="59100" y2="47150"/>
                        <a14:backgroundMark x1="59250" y1="46850" x2="59850" y2="46250"/>
                        <a14:backgroundMark x1="35750" y1="48600" x2="32950" y2="51100"/>
                        <a14:backgroundMark x1="36600" y1="49200" x2="35600" y2="51250"/>
                        <a14:backgroundMark x1="37350" y1="49350" x2="37650" y2="52000"/>
                        <a14:backgroundMark x1="37650" y1="47550" x2="38800" y2="52550"/>
                        <a14:backgroundMark x1="32200" y1="50050" x2="37500" y2="47450"/>
                        <a14:backgroundMark x1="32650" y1="47550" x2="35750" y2="47000"/>
                        <a14:backgroundMark x1="34550" y1="45950" x2="37800" y2="47000"/>
                        <a14:backgroundMark x1="35750" y1="45800" x2="37350" y2="46400"/>
                        <a14:backgroundMark x1="33950" y1="48450" x2="33950" y2="48300"/>
                        <a14:backgroundMark x1="34250" y1="48000" x2="34250" y2="48000"/>
                        <a14:backgroundMark x1="34100" y1="48450" x2="34100" y2="48450"/>
                        <a14:backgroundMark x1="34100" y1="49200" x2="34850" y2="48000"/>
                        <a14:backgroundMark x1="39400" y1="51400" x2="39400" y2="50950"/>
                        <a14:backgroundMark x1="31750" y1="50350" x2="37650" y2="53750"/>
                        <a14:backgroundMark x1="31750" y1="51250" x2="35750" y2="53900"/>
                        <a14:backgroundMark x1="32500" y1="51250" x2="32350" y2="52300"/>
                        <a14:backgroundMark x1="38100" y1="53150" x2="38100" y2="53150"/>
                        <a14:backgroundMark x1="38100" y1="53150" x2="38100" y2="53150"/>
                        <a14:backgroundMark x1="36750" y1="52850" x2="38100" y2="52700"/>
                        <a14:backgroundMark x1="36050" y1="52700" x2="36050" y2="52700"/>
                        <a14:backgroundMark x1="36200" y1="52700" x2="36200" y2="52700"/>
                        <a14:backgroundMark x1="36450" y1="52700" x2="36450" y2="52700"/>
                        <a14:backgroundMark x1="36900" y1="53150" x2="34700" y2="52300"/>
                        <a14:backgroundMark x1="34700" y1="52300" x2="34100" y2="52450"/>
                        <a14:backgroundMark x1="33800" y1="52550" x2="35000" y2="53000"/>
                        <a14:backgroundMark x1="31300" y1="51850" x2="33250" y2="52700"/>
                        <a14:backgroundMark x1="33550" y1="52300" x2="35000" y2="52700"/>
                        <a14:backgroundMark x1="37800" y1="53750" x2="35000" y2="53000"/>
                        <a14:backgroundMark x1="41200" y1="52450" x2="40450" y2="52300"/>
                        <a14:backgroundMark x1="41300" y1="51850" x2="40600" y2="52700"/>
                        <a14:backgroundMark x1="38400" y1="53300" x2="36750" y2="53450"/>
                        <a14:backgroundMark x1="50000" y1="53300" x2="48800" y2="51550"/>
                        <a14:backgroundMark x1="48250" y1="54950" x2="49400" y2="56550"/>
                        <a14:backgroundMark x1="49250" y1="52450" x2="49850" y2="57000"/>
                        <a14:backgroundMark x1="50600" y1="53450" x2="51200" y2="58150"/>
                        <a14:backgroundMark x1="52950" y1="52700" x2="48700" y2="57700"/>
                        <a14:backgroundMark x1="48250" y1="51100" x2="48800" y2="58450"/>
                        <a14:backgroundMark x1="47950" y1="51400" x2="50111" y2="58868"/>
                        <a14:backgroundMark x1="50585" y1="58893" x2="51750" y2="57300"/>
                        <a14:backgroundMark x1="54100" y1="56400" x2="52800" y2="56400"/>
                        <a14:backgroundMark x1="53100" y1="55200" x2="53550" y2="55800"/>
                        <a14:backgroundMark x1="52500" y1="54350" x2="53950" y2="56400"/>
                        <a14:backgroundMark x1="53950" y1="56400" x2="53950" y2="56400"/>
                        <a14:backgroundMark x1="53950" y1="56400" x2="53400" y2="56850"/>
                        <a14:backgroundMark x1="49550" y1="52000" x2="50900" y2="54350"/>
                        <a14:backgroundMark x1="48400" y1="51100" x2="48100" y2="50950"/>
                        <a14:backgroundMark x1="46052" y1="53004" x2="47650" y2="57300"/>
                        <a14:backgroundMark x1="46200" y1="53750" x2="47650" y2="57700"/>
                        <a14:backgroundMark x1="46200" y1="54500" x2="46600" y2="56850"/>
                        <a14:backgroundMark x1="46283" y1="53577" x2="46450" y2="55050"/>
                        <a14:backgroundMark x1="46200" y1="57300" x2="47500" y2="57850"/>
                        <a14:backgroundMark x1="51600" y1="57700" x2="51200" y2="58300"/>
                        <a14:backgroundMark x1="52350" y1="57550" x2="52350" y2="57550"/>
                        <a14:backgroundMark x1="46900" y1="57550" x2="46900" y2="57550"/>
                        <a14:backgroundMark x1="46750" y1="57000" x2="46750" y2="57000"/>
                        <a14:backgroundMark x1="46900" y1="57550" x2="46900" y2="57550"/>
                        <a14:backgroundMark x1="46300" y1="53450" x2="46300" y2="54050"/>
                        <a14:backgroundMark x1="46200" y1="52850" x2="46750" y2="54650"/>
                        <a14:backgroundMark x1="48950" y1="58450" x2="49550" y2="58750"/>
                        <a14:backgroundMark x1="47050" y1="57850" x2="47050" y2="57850"/>
                        <a14:backgroundMark x1="61600" y1="61850" x2="67800" y2="64350"/>
                        <a14:backgroundMark x1="63100" y1="59200" x2="68800" y2="63150"/>
                        <a14:backgroundMark x1="58550" y1="58900" x2="67850" y2="58800"/>
                        <a14:backgroundMark x1="67850" y1="58800" x2="68550" y2="64950"/>
                        <a14:backgroundMark x1="58100" y1="59800" x2="67250" y2="58650"/>
                        <a14:backgroundMark x1="67250" y1="58650" x2="70300" y2="60200"/>
                        <a14:backgroundMark x1="70150" y1="59650" x2="68400" y2="65500"/>
                        <a14:backgroundMark x1="70750" y1="61850" x2="70900" y2="63600"/>
                        <a14:backgroundMark x1="71450" y1="60950" x2="69700" y2="65650"/>
                        <a14:backgroundMark x1="69250" y1="66100" x2="68100" y2="65800"/>
                        <a14:backgroundMark x1="69250" y1="65950" x2="69250" y2="65950"/>
                        <a14:backgroundMark x1="69700" y1="65950" x2="69700" y2="65950"/>
                        <a14:backgroundMark x1="69550" y1="65950" x2="69550" y2="65950"/>
                        <a14:backgroundMark x1="69400" y1="65950" x2="69100" y2="65500"/>
                        <a14:backgroundMark x1="69100" y1="65950" x2="69100" y2="65950"/>
                        <a14:backgroundMark x1="68950" y1="66400" x2="68950" y2="66400"/>
                        <a14:backgroundMark x1="62350" y1="58450" x2="65150" y2="58300"/>
                        <a14:backgroundMark x1="66300" y1="58300" x2="66300" y2="58300"/>
                        <a14:backgroundMark x1="65300" y1="58150" x2="67350" y2="58150"/>
                        <a14:backgroundMark x1="58100" y1="59200" x2="58950" y2="59350"/>
                        <a14:backgroundMark x1="65750" y1="58150" x2="67200" y2="58300"/>
                        <a14:backgroundMark x1="68400" y1="66700" x2="70000" y2="65500"/>
                        <a14:backgroundMark x1="57650" y1="59500" x2="58250" y2="58900"/>
                        <a14:backgroundMark x1="65600" y1="57850" x2="65900" y2="58450"/>
                        <a14:backgroundMark x1="45750" y1="64500" x2="51450" y2="70000"/>
                        <a14:backgroundMark x1="51450" y1="70000" x2="51750" y2="70050"/>
                        <a14:backgroundMark x1="37050" y1="59800" x2="32200" y2="63750"/>
                        <a14:backgroundMark x1="29700" y1="59950" x2="33400" y2="61850"/>
                        <a14:backgroundMark x1="32650" y1="58900" x2="31273" y2="64646"/>
                        <a14:backgroundMark x1="42950" y1="59200" x2="34450" y2="58450"/>
                        <a14:backgroundMark x1="37500" y1="58300" x2="37800" y2="58300"/>
                        <a14:backgroundMark x1="31861" y1="65702" x2="30450" y2="60500"/>
                        <a14:backgroundMark x1="29250" y1="64950" x2="29250" y2="64950"/>
                        <a14:backgroundMark x1="29550" y1="59650" x2="30048" y2="61974"/>
                        <a14:backgroundMark x1="28766" y1="63258" x2="28800" y2="64350"/>
                        <a14:backgroundMark x1="28334" y1="62314" x2="28100" y2="63150"/>
                        <a14:backgroundMark x1="38700" y1="58000" x2="38700" y2="58000"/>
                        <a14:backgroundMark x1="38400" y1="58000" x2="38400" y2="58000"/>
                        <a14:backgroundMark x1="37006" y1="57894" x2="36300" y2="58600"/>
                        <a14:backgroundMark x1="36900" y1="58750" x2="36900" y2="58750"/>
                        <a14:backgroundMark x1="36600" y1="58300" x2="38100" y2="58300"/>
                        <a14:backgroundMark x1="37950" y1="58150" x2="36750" y2="58150"/>
                        <a14:backgroundMark x1="36050" y1="58150" x2="37200" y2="58300"/>
                        <a14:backgroundMark x1="27950" y1="61476" x2="27950" y2="62000"/>
                        <a14:backgroundMark x1="65600" y1="58300" x2="66600" y2="58150"/>
                        <a14:backgroundMark x1="46750" y1="59650" x2="47350" y2="60050"/>
                        <a14:backgroundMark x1="46900" y1="57850" x2="46600" y2="57700"/>
                        <a14:backgroundMark x1="46300" y1="54500" x2="45918" y2="51979"/>
                        <a14:backgroundMark x1="28950" y1="63300" x2="32500" y2="64500"/>
                        <a14:backgroundMark x1="29100" y1="64050" x2="33100" y2="66550"/>
                        <a14:backgroundMark x1="28400" y1="60950" x2="30300" y2="63750"/>
                        <a14:backgroundMark x1="30150" y1="65350" x2="33800" y2="67850"/>
                        <a14:backgroundMark x1="30150" y1="65050" x2="30150" y2="65050"/>
                        <a14:backgroundMark x1="30300" y1="65050" x2="32500" y2="67150"/>
                        <a14:backgroundMark x1="28400" y1="60350" x2="29400" y2="60950"/>
                        <a14:backgroundMark x1="30150" y1="59050" x2="31900" y2="58450"/>
                        <a14:backgroundMark x1="29550" y1="59050" x2="30450" y2="59050"/>
                        <a14:backgroundMark x1="34400" y1="58000" x2="31900" y2="58150"/>
                        <a14:backgroundMark x1="37050" y1="58300" x2="36300" y2="58300"/>
                        <a14:backgroundMark x1="29700" y1="58600" x2="29700" y2="59500"/>
                        <a14:backgroundMark x1="28250" y1="60200" x2="29550" y2="61550"/>
                        <a14:backgroundMark x1="29850" y1="63600" x2="30000" y2="64650"/>
                        <a14:backgroundMark x1="28800" y1="61850" x2="28800" y2="61850"/>
                        <a14:backgroundMark x1="28700" y1="61250" x2="28700" y2="61250"/>
                        <a14:backgroundMark x1="29250" y1="61550" x2="28550" y2="60800"/>
                      </a14:backgroundRemoval>
                    </a14:imgEffect>
                  </a14:imgLayer>
                </a14:imgProps>
              </a:ext>
            </a:extLst>
          </a:blip>
          <a:stretch>
            <a:fillRect/>
          </a:stretch>
        </p:blipFill>
        <p:spPr>
          <a:xfrm>
            <a:off x="3388339" y="4080072"/>
            <a:ext cx="1732240" cy="173224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058A43BC-0622-E9F3-746A-0DBCBAD8D92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2928348" y="-169508"/>
            <a:ext cx="2652223" cy="2652223"/>
          </a:xfrm>
          <a:prstGeom prst="rect">
            <a:avLst/>
          </a:prstGeom>
        </p:spPr>
      </p:pic>
      <p:pic>
        <p:nvPicPr>
          <p:cNvPr id="2" name="Picture 1">
            <a:extLst>
              <a:ext uri="{FF2B5EF4-FFF2-40B4-BE49-F238E27FC236}">
                <a16:creationId xmlns:a16="http://schemas.microsoft.com/office/drawing/2014/main" id="{629FF23B-FDFE-8A3F-BD97-7F2004B1A253}"/>
              </a:ext>
            </a:extLst>
          </p:cNvPr>
          <p:cNvPicPr>
            <a:picLocks noChangeAspect="1"/>
          </p:cNvPicPr>
          <p:nvPr/>
        </p:nvPicPr>
        <p:blipFill>
          <a:blip r:embed="rId12"/>
          <a:stretch>
            <a:fillRect/>
          </a:stretch>
        </p:blipFill>
        <p:spPr>
          <a:xfrm>
            <a:off x="0" y="1103"/>
            <a:ext cx="2318838" cy="995139"/>
          </a:xfrm>
          <a:prstGeom prst="rect">
            <a:avLst/>
          </a:prstGeom>
        </p:spPr>
      </p:pic>
      <p:sp>
        <p:nvSpPr>
          <p:cNvPr id="6" name="TextBox 5">
            <a:extLst>
              <a:ext uri="{FF2B5EF4-FFF2-40B4-BE49-F238E27FC236}">
                <a16:creationId xmlns:a16="http://schemas.microsoft.com/office/drawing/2014/main" id="{B3063034-2933-24C2-5355-DD3AF0599545}"/>
              </a:ext>
            </a:extLst>
          </p:cNvPr>
          <p:cNvSpPr txBox="1"/>
          <p:nvPr/>
        </p:nvSpPr>
        <p:spPr>
          <a:xfrm>
            <a:off x="195029" y="2033757"/>
            <a:ext cx="3401063" cy="230832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00A6B2"/>
                </a:solidFill>
                <a:effectLst/>
                <a:uLnTx/>
                <a:uFillTx/>
                <a:latin typeface="Dubai Light" panose="020B0303030403030204" pitchFamily="34" charset="-78"/>
                <a:ea typeface="+mn-ea"/>
                <a:cs typeface="Dubai Light" panose="020B0303030403030204" pitchFamily="34" charset="-78"/>
              </a:rPr>
              <a:t>Implementing </a:t>
            </a:r>
            <a:br>
              <a:rPr kumimoji="0" lang="en-US" sz="3600" b="1" i="0" u="none" strike="noStrike" kern="1200" cap="none" spc="-150" normalizeH="0" baseline="0" noProof="0" dirty="0">
                <a:ln>
                  <a:noFill/>
                </a:ln>
                <a:solidFill>
                  <a:srgbClr val="00A6B2"/>
                </a:solidFill>
                <a:effectLst/>
                <a:uLnTx/>
                <a:uFillTx/>
                <a:latin typeface="Dubai Light" panose="020B0303030403030204" pitchFamily="34" charset="-78"/>
                <a:ea typeface="+mn-ea"/>
                <a:cs typeface="Dubai Light" panose="020B0303030403030204" pitchFamily="34" charset="-78"/>
              </a:rPr>
            </a:br>
            <a:r>
              <a:rPr kumimoji="0" lang="en-US" sz="3600" b="1" i="0" u="none" strike="noStrike" kern="1200" cap="none" spc="-150" normalizeH="0" baseline="0" noProof="0" dirty="0">
                <a:ln>
                  <a:noFill/>
                </a:ln>
                <a:solidFill>
                  <a:srgbClr val="00A6B2"/>
                </a:solidFill>
                <a:effectLst/>
                <a:uLnTx/>
                <a:uFillTx/>
                <a:latin typeface="Dubai Light" panose="020B0303030403030204" pitchFamily="34" charset="-78"/>
                <a:ea typeface="+mn-ea"/>
                <a:cs typeface="Dubai Light" panose="020B0303030403030204" pitchFamily="34" charset="-78"/>
              </a:rPr>
              <a:t>Co-Designed Social Care Delivery System Changes</a:t>
            </a:r>
          </a:p>
        </p:txBody>
      </p:sp>
      <p:pic>
        <p:nvPicPr>
          <p:cNvPr id="10" name="Picture 9">
            <a:extLst>
              <a:ext uri="{FF2B5EF4-FFF2-40B4-BE49-F238E27FC236}">
                <a16:creationId xmlns:a16="http://schemas.microsoft.com/office/drawing/2014/main" id="{227FF48B-9F59-8BA6-365E-A89CA97C6EE4}"/>
              </a:ext>
            </a:extLst>
          </p:cNvPr>
          <p:cNvPicPr>
            <a:picLocks noChangeAspect="1"/>
          </p:cNvPicPr>
          <p:nvPr/>
        </p:nvPicPr>
        <p:blipFill>
          <a:blip r:embed="rId13">
            <a:clrChange>
              <a:clrFrom>
                <a:srgbClr val="FFFFFF"/>
              </a:clrFrom>
              <a:clrTo>
                <a:srgbClr val="FFFFFF">
                  <a:alpha val="0"/>
                </a:srgbClr>
              </a:clrTo>
            </a:clrChange>
            <a:alphaModFix amt="85000"/>
            <a:extLst>
              <a:ext uri="{BEBA8EAE-BF5A-486C-A8C5-ECC9F3942E4B}">
                <a14:imgProps xmlns:a14="http://schemas.microsoft.com/office/drawing/2010/main">
                  <a14:imgLayer r:embed="rId14">
                    <a14:imgEffect>
                      <a14:artisticCutout/>
                    </a14:imgEffect>
                  </a14:imgLayer>
                </a14:imgProps>
              </a:ext>
            </a:extLst>
          </a:blip>
          <a:stretch>
            <a:fillRect/>
          </a:stretch>
        </p:blipFill>
        <p:spPr>
          <a:xfrm>
            <a:off x="3930373" y="2712379"/>
            <a:ext cx="1425814" cy="1355736"/>
          </a:xfrm>
          <a:prstGeom prst="rect">
            <a:avLst/>
          </a:prstGeom>
        </p:spPr>
      </p:pic>
    </p:spTree>
    <p:extLst>
      <p:ext uri="{BB962C8B-B14F-4D97-AF65-F5344CB8AC3E}">
        <p14:creationId xmlns:p14="http://schemas.microsoft.com/office/powerpoint/2010/main" val="262696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418556"/>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377333" y="1836580"/>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Building Sustainable CBO Network Capacity</a:t>
            </a:r>
          </a:p>
        </p:txBody>
      </p:sp>
      <p:sp>
        <p:nvSpPr>
          <p:cNvPr id="8" name="TextBox 7">
            <a:extLst>
              <a:ext uri="{FF2B5EF4-FFF2-40B4-BE49-F238E27FC236}">
                <a16:creationId xmlns:a16="http://schemas.microsoft.com/office/drawing/2014/main" id="{E4211425-C9E7-4C99-BD83-24C79D7851D4}"/>
              </a:ext>
            </a:extLst>
          </p:cNvPr>
          <p:cNvSpPr txBox="1"/>
          <p:nvPr/>
        </p:nvSpPr>
        <p:spPr>
          <a:xfrm>
            <a:off x="1066799" y="2452960"/>
            <a:ext cx="10058400"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Dubai Light" panose="020B0303030403030204" pitchFamily="34" charset="-78"/>
                <a:cs typeface="Dubai Light" panose="020B0303030403030204" pitchFamily="34" charset="-78"/>
              </a:rPr>
              <a:t>Workgroups address </a:t>
            </a:r>
            <a:r>
              <a:rPr lang="en-US" sz="2800" b="1" dirty="0">
                <a:latin typeface="Dubai Light" panose="020B0303030403030204" pitchFamily="34" charset="-78"/>
                <a:cs typeface="Dubai Light" panose="020B0303030403030204" pitchFamily="34" charset="-78"/>
              </a:rPr>
              <a:t>priority issues</a:t>
            </a:r>
            <a:r>
              <a:rPr lang="en-US" sz="2800" dirty="0">
                <a:latin typeface="Dubai Light" panose="020B0303030403030204" pitchFamily="34" charset="-78"/>
                <a:cs typeface="Dubai Light" panose="020B0303030403030204" pitchFamily="34" charset="-78"/>
              </a:rPr>
              <a:t>:</a:t>
            </a:r>
          </a:p>
          <a:p>
            <a:pPr marL="914400" lvl="1" indent="-457200">
              <a:buFont typeface="Arial" panose="020B0604020202020204" pitchFamily="34" charset="0"/>
              <a:buChar char="•"/>
            </a:pPr>
            <a:r>
              <a:rPr lang="en-US" sz="2800" b="1" dirty="0">
                <a:latin typeface="Dubai Light" panose="020B0303030403030204" pitchFamily="34" charset="-78"/>
                <a:cs typeface="Dubai Light" panose="020B0303030403030204" pitchFamily="34" charset="-78"/>
              </a:rPr>
              <a:t>Core competencies</a:t>
            </a:r>
            <a:r>
              <a:rPr lang="en-US" sz="2800" dirty="0">
                <a:latin typeface="Dubai Light" panose="020B0303030403030204" pitchFamily="34" charset="-78"/>
                <a:cs typeface="Dubai Light" panose="020B0303030403030204" pitchFamily="34" charset="-78"/>
              </a:rPr>
              <a:t>/approach for qualifying CBO networks</a:t>
            </a:r>
          </a:p>
          <a:p>
            <a:pPr marL="914400" lvl="1" indent="-457200">
              <a:buFont typeface="Arial" panose="020B0604020202020204" pitchFamily="34" charset="0"/>
              <a:buChar char="•"/>
            </a:pPr>
            <a:r>
              <a:rPr lang="en-US" sz="2800" dirty="0">
                <a:latin typeface="Dubai Light" panose="020B0303030403030204" pitchFamily="34" charset="-78"/>
                <a:cs typeface="Dubai Light" panose="020B0303030403030204" pitchFamily="34" charset="-78"/>
              </a:rPr>
              <a:t>Encouraging </a:t>
            </a:r>
            <a:r>
              <a:rPr lang="en-US" sz="2800" b="1" dirty="0">
                <a:latin typeface="Dubai Light" panose="020B0303030403030204" pitchFamily="34" charset="-78"/>
                <a:cs typeface="Dubai Light" panose="020B0303030403030204" pitchFamily="34" charset="-78"/>
              </a:rPr>
              <a:t>widespread use of existing and proposed billing codes</a:t>
            </a:r>
          </a:p>
          <a:p>
            <a:pPr marL="914400" lvl="1" indent="-457200">
              <a:buFont typeface="Arial" panose="020B0604020202020204" pitchFamily="34" charset="0"/>
              <a:buChar char="•"/>
            </a:pPr>
            <a:r>
              <a:rPr lang="en-US" sz="2800" b="1" dirty="0">
                <a:latin typeface="Dubai Light" panose="020B0303030403030204" pitchFamily="34" charset="-78"/>
                <a:cs typeface="Dubai Light" panose="020B0303030403030204" pitchFamily="34" charset="-78"/>
              </a:rPr>
              <a:t>Streamlined contracting process </a:t>
            </a:r>
            <a:r>
              <a:rPr lang="en-US" sz="2800" dirty="0">
                <a:latin typeface="Dubai Light" panose="020B0303030403030204" pitchFamily="34" charset="-78"/>
                <a:cs typeface="Dubai Light" panose="020B0303030403030204" pitchFamily="34" charset="-78"/>
              </a:rPr>
              <a:t>between health plans/systems and CBOs</a:t>
            </a:r>
          </a:p>
          <a:p>
            <a:pPr marL="914400" lvl="1" indent="-457200">
              <a:buFont typeface="Arial" panose="020B0604020202020204" pitchFamily="34" charset="0"/>
              <a:buChar char="•"/>
            </a:pPr>
            <a:r>
              <a:rPr lang="en-US" sz="2800" dirty="0">
                <a:latin typeface="Dubai Light" panose="020B0303030403030204" pitchFamily="34" charset="-78"/>
                <a:cs typeface="Dubai Light" panose="020B0303030403030204" pitchFamily="34" charset="-78"/>
              </a:rPr>
              <a:t>Enabling organization and financing strategies to </a:t>
            </a:r>
            <a:r>
              <a:rPr lang="en-US" sz="2800" b="1" dirty="0">
                <a:latin typeface="Dubai Light" panose="020B0303030403030204" pitchFamily="34" charset="-78"/>
                <a:cs typeface="Dubai Light" panose="020B0303030403030204" pitchFamily="34" charset="-78"/>
              </a:rPr>
              <a:t>support and sustain CBO networks</a:t>
            </a:r>
          </a:p>
          <a:p>
            <a:endParaRPr lang="en-US" sz="2800" dirty="0">
              <a:latin typeface="Dubai Light" panose="020B0303030403030204" pitchFamily="34" charset="-78"/>
              <a:cs typeface="Dubai Light" panose="020B0303030403030204" pitchFamily="34" charset="-78"/>
            </a:endParaRPr>
          </a:p>
          <a:p>
            <a:endParaRPr lang="en-US" sz="2800" dirty="0">
              <a:latin typeface="Dubai Light" panose="020B0303030403030204" pitchFamily="34" charset="-78"/>
              <a:cs typeface="Dubai Light" panose="020B0303030403030204" pitchFamily="34" charset="-78"/>
            </a:endParaRP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1"/>
            <a:ext cx="3949831" cy="1695086"/>
          </a:xfrm>
          <a:prstGeom prst="rect">
            <a:avLst/>
          </a:prstGeom>
        </p:spPr>
      </p:pic>
    </p:spTree>
    <p:extLst>
      <p:ext uri="{BB962C8B-B14F-4D97-AF65-F5344CB8AC3E}">
        <p14:creationId xmlns:p14="http://schemas.microsoft.com/office/powerpoint/2010/main" val="217222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F7D82-F3CF-4A4F-AE67-A18CB5B9F91E}"/>
              </a:ext>
            </a:extLst>
          </p:cNvPr>
          <p:cNvSpPr/>
          <p:nvPr/>
        </p:nvSpPr>
        <p:spPr>
          <a:xfrm>
            <a:off x="0" y="6418556"/>
            <a:ext cx="12191999" cy="444838"/>
          </a:xfrm>
          <a:prstGeom prst="rect">
            <a:avLst/>
          </a:prstGeom>
          <a:gradFill>
            <a:gsLst>
              <a:gs pos="0">
                <a:srgbClr val="00A6B2"/>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2" name="Title 1">
            <a:extLst>
              <a:ext uri="{FF2B5EF4-FFF2-40B4-BE49-F238E27FC236}">
                <a16:creationId xmlns:a16="http://schemas.microsoft.com/office/drawing/2014/main" id="{8B8E1FCD-F010-5748-8D53-69FA9E1CFCBB}"/>
              </a:ext>
            </a:extLst>
          </p:cNvPr>
          <p:cNvSpPr>
            <a:spLocks noGrp="1"/>
          </p:cNvSpPr>
          <p:nvPr>
            <p:ph type="ctrTitle"/>
          </p:nvPr>
        </p:nvSpPr>
        <p:spPr>
          <a:xfrm>
            <a:off x="679173" y="1367531"/>
            <a:ext cx="10833652" cy="837049"/>
          </a:xfrm>
        </p:spPr>
        <p:txBody>
          <a:bodyPr anchor="t">
            <a:noAutofit/>
          </a:bodyPr>
          <a:lstStyle/>
          <a:p>
            <a:pPr>
              <a:lnSpc>
                <a:spcPts val="4640"/>
              </a:lnSpc>
            </a:pPr>
            <a:r>
              <a:rPr lang="en-US" sz="3400" b="1" spc="-150" dirty="0">
                <a:solidFill>
                  <a:srgbClr val="00A6B2"/>
                </a:solidFill>
                <a:latin typeface="Dubai Light" panose="020B0303030403030204" pitchFamily="34" charset="-78"/>
                <a:cs typeface="Dubai Light" panose="020B0303030403030204" pitchFamily="34" charset="-78"/>
              </a:rPr>
              <a:t>Funders</a:t>
            </a:r>
          </a:p>
        </p:txBody>
      </p:sp>
      <p:pic>
        <p:nvPicPr>
          <p:cNvPr id="5" name="Picture 4">
            <a:extLst>
              <a:ext uri="{FF2B5EF4-FFF2-40B4-BE49-F238E27FC236}">
                <a16:creationId xmlns:a16="http://schemas.microsoft.com/office/drawing/2014/main" id="{42E892B2-3136-5CFB-8033-D5CAB6F92D53}"/>
              </a:ext>
            </a:extLst>
          </p:cNvPr>
          <p:cNvPicPr>
            <a:picLocks noChangeAspect="1"/>
          </p:cNvPicPr>
          <p:nvPr/>
        </p:nvPicPr>
        <p:blipFill>
          <a:blip r:embed="rId2"/>
          <a:stretch>
            <a:fillRect/>
          </a:stretch>
        </p:blipFill>
        <p:spPr>
          <a:xfrm>
            <a:off x="0" y="1"/>
            <a:ext cx="3949831" cy="1695086"/>
          </a:xfrm>
          <a:prstGeom prst="rect">
            <a:avLst/>
          </a:prstGeom>
        </p:spPr>
      </p:pic>
      <p:pic>
        <p:nvPicPr>
          <p:cNvPr id="3" name="Picture 2">
            <a:extLst>
              <a:ext uri="{FF2B5EF4-FFF2-40B4-BE49-F238E27FC236}">
                <a16:creationId xmlns:a16="http://schemas.microsoft.com/office/drawing/2014/main" id="{DCD5A776-4427-C6E4-24B0-EC6E6E1EBDDF}"/>
              </a:ext>
            </a:extLst>
          </p:cNvPr>
          <p:cNvPicPr>
            <a:picLocks noChangeAspect="1"/>
          </p:cNvPicPr>
          <p:nvPr/>
        </p:nvPicPr>
        <p:blipFill>
          <a:blip r:embed="rId3"/>
          <a:stretch>
            <a:fillRect/>
          </a:stretch>
        </p:blipFill>
        <p:spPr>
          <a:xfrm>
            <a:off x="1398284" y="1807673"/>
            <a:ext cx="3548064" cy="1176338"/>
          </a:xfrm>
          <a:prstGeom prst="rect">
            <a:avLst/>
          </a:prstGeom>
        </p:spPr>
      </p:pic>
      <p:pic>
        <p:nvPicPr>
          <p:cNvPr id="6" name="Picture 5">
            <a:extLst>
              <a:ext uri="{FF2B5EF4-FFF2-40B4-BE49-F238E27FC236}">
                <a16:creationId xmlns:a16="http://schemas.microsoft.com/office/drawing/2014/main" id="{C6237E78-3C2F-F340-6E7D-C28FD486A143}"/>
              </a:ext>
            </a:extLst>
          </p:cNvPr>
          <p:cNvPicPr>
            <a:picLocks noChangeAspect="1"/>
          </p:cNvPicPr>
          <p:nvPr/>
        </p:nvPicPr>
        <p:blipFill>
          <a:blip r:embed="rId4"/>
          <a:stretch>
            <a:fillRect/>
          </a:stretch>
        </p:blipFill>
        <p:spPr>
          <a:xfrm>
            <a:off x="332466" y="5262689"/>
            <a:ext cx="3284897" cy="797807"/>
          </a:xfrm>
          <a:prstGeom prst="rect">
            <a:avLst/>
          </a:prstGeom>
        </p:spPr>
      </p:pic>
      <p:pic>
        <p:nvPicPr>
          <p:cNvPr id="7" name="Picture 6">
            <a:extLst>
              <a:ext uri="{FF2B5EF4-FFF2-40B4-BE49-F238E27FC236}">
                <a16:creationId xmlns:a16="http://schemas.microsoft.com/office/drawing/2014/main" id="{9E0853AC-0052-3447-9813-1DC1D5EC6A27}"/>
              </a:ext>
            </a:extLst>
          </p:cNvPr>
          <p:cNvPicPr>
            <a:picLocks noChangeAspect="1"/>
          </p:cNvPicPr>
          <p:nvPr/>
        </p:nvPicPr>
        <p:blipFill>
          <a:blip r:embed="rId5"/>
          <a:stretch>
            <a:fillRect/>
          </a:stretch>
        </p:blipFill>
        <p:spPr>
          <a:xfrm>
            <a:off x="7034080" y="3702518"/>
            <a:ext cx="3168731" cy="1025788"/>
          </a:xfrm>
          <a:prstGeom prst="rect">
            <a:avLst/>
          </a:prstGeom>
        </p:spPr>
      </p:pic>
      <p:pic>
        <p:nvPicPr>
          <p:cNvPr id="9" name="Picture 8">
            <a:extLst>
              <a:ext uri="{FF2B5EF4-FFF2-40B4-BE49-F238E27FC236}">
                <a16:creationId xmlns:a16="http://schemas.microsoft.com/office/drawing/2014/main" id="{7E6CE706-D9E0-0E64-1A2F-3572AC95AC01}"/>
              </a:ext>
            </a:extLst>
          </p:cNvPr>
          <p:cNvPicPr>
            <a:picLocks noChangeAspect="1"/>
          </p:cNvPicPr>
          <p:nvPr/>
        </p:nvPicPr>
        <p:blipFill>
          <a:blip r:embed="rId6"/>
          <a:stretch>
            <a:fillRect/>
          </a:stretch>
        </p:blipFill>
        <p:spPr>
          <a:xfrm>
            <a:off x="7034082" y="2538749"/>
            <a:ext cx="3228665" cy="426232"/>
          </a:xfrm>
          <a:prstGeom prst="rect">
            <a:avLst/>
          </a:prstGeom>
        </p:spPr>
      </p:pic>
      <p:pic>
        <p:nvPicPr>
          <p:cNvPr id="10" name="Picture 9">
            <a:extLst>
              <a:ext uri="{FF2B5EF4-FFF2-40B4-BE49-F238E27FC236}">
                <a16:creationId xmlns:a16="http://schemas.microsoft.com/office/drawing/2014/main" id="{7ABE4B67-CE24-D54C-2FF9-43252C4A3201}"/>
              </a:ext>
            </a:extLst>
          </p:cNvPr>
          <p:cNvPicPr>
            <a:picLocks noChangeAspect="1"/>
          </p:cNvPicPr>
          <p:nvPr/>
        </p:nvPicPr>
        <p:blipFill>
          <a:blip r:embed="rId7"/>
          <a:stretch>
            <a:fillRect/>
          </a:stretch>
        </p:blipFill>
        <p:spPr>
          <a:xfrm>
            <a:off x="8569653" y="4941534"/>
            <a:ext cx="3386187" cy="1229983"/>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CCBDF7FC-4D27-D74E-E51B-66F1DA6800AE}"/>
              </a:ext>
            </a:extLst>
          </p:cNvPr>
          <p:cNvPicPr>
            <a:picLocks noChangeAspect="1"/>
          </p:cNvPicPr>
          <p:nvPr/>
        </p:nvPicPr>
        <p:blipFill>
          <a:blip r:embed="rId8"/>
          <a:stretch>
            <a:fillRect/>
          </a:stretch>
        </p:blipFill>
        <p:spPr>
          <a:xfrm>
            <a:off x="1553291" y="3485997"/>
            <a:ext cx="2918908" cy="1241549"/>
          </a:xfrm>
          <a:prstGeom prst="rect">
            <a:avLst/>
          </a:prstGeom>
        </p:spPr>
      </p:pic>
      <p:pic>
        <p:nvPicPr>
          <p:cNvPr id="1026" name="Picture 2" descr="The SCAN Foundation">
            <a:extLst>
              <a:ext uri="{FF2B5EF4-FFF2-40B4-BE49-F238E27FC236}">
                <a16:creationId xmlns:a16="http://schemas.microsoft.com/office/drawing/2014/main" id="{D5E4D9CC-164A-3146-A8F2-A2521FE862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384" y="4994843"/>
            <a:ext cx="341947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4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26220</TotalTime>
  <Words>2036</Words>
  <Application>Microsoft Office PowerPoint</Application>
  <PresentationFormat>Widescreen</PresentationFormat>
  <Paragraphs>194</Paragraphs>
  <Slides>22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Courier New</vt:lpstr>
      <vt:lpstr>Dubai Light</vt:lpstr>
      <vt:lpstr>Dubai Medium</vt:lpstr>
      <vt:lpstr>Wingdings</vt:lpstr>
      <vt:lpstr>Office Theme</vt:lpstr>
      <vt:lpstr>1_Office Theme</vt:lpstr>
      <vt:lpstr>  Partnership to Align Social Care (Partnership)   July 2023   </vt:lpstr>
      <vt:lpstr>PowerPoint Presentation</vt:lpstr>
      <vt:lpstr>Partnership to Align Social Care</vt:lpstr>
      <vt:lpstr>Co-Designing a Social Care Delivery System</vt:lpstr>
      <vt:lpstr>PowerPoint Presentation</vt:lpstr>
      <vt:lpstr> Principles of an Equitable Health and Social Care Ecosystem</vt:lpstr>
      <vt:lpstr>PowerPoint Presentation</vt:lpstr>
      <vt:lpstr>Building Sustainable CBO Network Capacity</vt:lpstr>
      <vt:lpstr>Funders</vt:lpstr>
      <vt:lpstr>PowerPoint Presentation</vt:lpstr>
      <vt:lpstr>PowerPoint Presentation</vt:lpstr>
      <vt:lpstr>PowerPoint Presentation</vt:lpstr>
      <vt:lpstr>History of Federal Investments to Support Hub Models</vt:lpstr>
      <vt:lpstr>Hub Model and Non-Clinical Service Delivery Investment Timeline </vt:lpstr>
      <vt:lpstr>PowerPoint Presentation</vt:lpstr>
      <vt:lpstr>PowerPoint Presentation</vt:lpstr>
      <vt:lpstr>PowerPoint Presentation</vt:lpstr>
      <vt:lpstr>PowerPoint Presentation</vt:lpstr>
      <vt:lpstr>Framework for Creating a Sustainable and Equitable Health and Social Care Ecosystem</vt:lpstr>
      <vt:lpstr> Principles of an Equitable Health and Social Care Ecosystem</vt:lpstr>
      <vt:lpstr>How to Get Involved in the Partnership…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headlines</dc:title>
  <dc:creator>Laura Manthey</dc:creator>
  <cp:lastModifiedBy>Autumn Campbell</cp:lastModifiedBy>
  <cp:revision>370</cp:revision>
  <cp:lastPrinted>2022-04-04T06:13:55Z</cp:lastPrinted>
  <dcterms:created xsi:type="dcterms:W3CDTF">2020-04-05T23:20:07Z</dcterms:created>
  <dcterms:modified xsi:type="dcterms:W3CDTF">2023-08-22T16:59:14Z</dcterms:modified>
</cp:coreProperties>
</file>